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</p:sldIdLst>
  <p:sldSz cy="5143500" cx="9144000"/>
  <p:notesSz cx="6858000" cy="9144000"/>
  <p:embeddedFontLst>
    <p:embeddedFont>
      <p:font typeface="Roboto"/>
      <p:regular r:id="rId53"/>
      <p:bold r:id="rId54"/>
      <p:italic r:id="rId55"/>
      <p:boldItalic r:id="rId5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A4566664-BF08-46F4-A0B5-5EB36F3B0B8A}">
  <a:tblStyle styleId="{A4566664-BF08-46F4-A0B5-5EB36F3B0B8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font" Target="fonts/Roboto-regular.fntdata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font" Target="fonts/Roboto-italic.fntdata"/><Relationship Id="rId10" Type="http://schemas.openxmlformats.org/officeDocument/2006/relationships/slide" Target="slides/slide4.xml"/><Relationship Id="rId54" Type="http://schemas.openxmlformats.org/officeDocument/2006/relationships/font" Target="fonts/Roboto-bold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56" Type="http://schemas.openxmlformats.org/officeDocument/2006/relationships/font" Target="fonts/Roboto-boldItalic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tldp.org/HOWTO/Module-HOWTO/x627.html#MEMALLOC" TargetMode="External"/><Relationship Id="rId3" Type="http://schemas.openxmlformats.org/officeDocument/2006/relationships/hyperlink" Target="https://www.tutorialspoint.com/user-level-threads-and-kernel-level-threads" TargetMode="Externa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785c6dae0a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785c6dae0a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785c6dae0a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785c6dae0a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785c6dae0a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785c6dae0a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785c6ff0ee_0_2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785c6ff0ee_0_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785c6dae0a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785c6dae0a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785c6dae0a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785c6dae0a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785c6dae0a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785c6dae0a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785c6ff0ee_0_2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785c6ff0ee_0_2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785c6dae0a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785c6dae0a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785c6dae0a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785c6dae0a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a04a50e8a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a04a50e8a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785c6dae0a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785c6dae0a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785c6dae0a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785c6dae0a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785c6dae0a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785c6dae0a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785c6dae0a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785c6dae0a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785c6ff0ee_1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785c6ff0ee_1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785c6ff0ee_1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785c6ff0ee_1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785c6ff0ee_1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785c6ff0ee_1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a1c086daaa_0_2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a1c086daaa_0_2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af6a09e404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af6a09e404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af6a09e40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af6a09e40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785c6ff0ee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785c6ff0ee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af6a09e404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af6a09e404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af6a09e404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af6a09e404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af6a09e404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af6a09e404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a1be7e207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a1be7e207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a1be7e207c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a1be7e207c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a1be7e207c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a1be7e207c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a1a1f846c7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a1a1f846c7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785c6dae0a_0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785c6dae0a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a1c086daaa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a1c086daaa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a1c086daaa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a1c086daaa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a1a1f83a4d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a1a1f83a4d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a1c086daaa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a1c086daaa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a1c086daaa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a1c086daaa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a1c086daaa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a1c086daaa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a1c086daaa_0_2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a1c086daaa_0_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 for memory allocation: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https://tldp.org/HOWTO/Module-HOWTO/x627.html#MEMALLOC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 to kernel threads: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https://www.tutorialspoint.com/user-level-threads-and-kernel-level-threads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a1c086daaa_0_2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a1c086daaa_0_2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a1a1f83a4d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a1a1f83a4d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af3fa98304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af3fa98304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af3fa9830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af3fa9830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a1a1f846c7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a1a1f846c7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785c6dae0a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785c6dae0a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a1c086daaa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a1c086daaa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785c6dae0a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785c6dae0a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1.png"/><Relationship Id="rId4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5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3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5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3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2.jp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2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1.jp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1.jp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0.jp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5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5.png"/><Relationship Id="rId4" Type="http://schemas.openxmlformats.org/officeDocument/2006/relationships/image" Target="../media/image24.png"/><Relationship Id="rId5" Type="http://schemas.openxmlformats.org/officeDocument/2006/relationships/image" Target="../media/image5.png"/><Relationship Id="rId6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>
            <a:off x="371358" y="0"/>
            <a:ext cx="840128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Graceful Failure During OOM </a:t>
            </a:r>
            <a:r>
              <a:rPr lang="en"/>
              <a:t>Conditions</a:t>
            </a:r>
            <a:endParaRPr/>
          </a:p>
        </p:txBody>
      </p:sp>
      <p:sp>
        <p:nvSpPr>
          <p:cNvPr id="56" name="Google Shape;56;p13"/>
          <p:cNvSpPr txBox="1"/>
          <p:nvPr>
            <p:ph idx="1" type="subTitle"/>
          </p:nvPr>
        </p:nvSpPr>
        <p:spPr>
          <a:xfrm>
            <a:off x="371350" y="43108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Ravi Mangar, Dylan Fox, Katrina Siegfried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2: OOM Killer queries /proc/graceful_shutdown</a:t>
            </a:r>
            <a:endParaRPr/>
          </a:p>
        </p:txBody>
      </p:sp>
      <p:sp>
        <p:nvSpPr>
          <p:cNvPr id="130" name="Google Shape;130;p22"/>
          <p:cNvSpPr/>
          <p:nvPr/>
        </p:nvSpPr>
        <p:spPr>
          <a:xfrm>
            <a:off x="2042825" y="3420495"/>
            <a:ext cx="5224800" cy="1267800"/>
          </a:xfrm>
          <a:prstGeom prst="rect">
            <a:avLst/>
          </a:prstGeom>
          <a:solidFill>
            <a:srgbClr val="8E7CC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Kernel compiled with custom OOM killer and all tools needed</a:t>
            </a:r>
            <a:endParaRPr/>
          </a:p>
        </p:txBody>
      </p:sp>
      <p:sp>
        <p:nvSpPr>
          <p:cNvPr id="131" name="Google Shape;131;p22"/>
          <p:cNvSpPr/>
          <p:nvPr/>
        </p:nvSpPr>
        <p:spPr>
          <a:xfrm>
            <a:off x="2042825" y="2774123"/>
            <a:ext cx="5224800" cy="441900"/>
          </a:xfrm>
          <a:prstGeom prst="rect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LKM to create custom /proc/graceful_shutdown directory</a:t>
            </a:r>
            <a:endParaRPr/>
          </a:p>
        </p:txBody>
      </p:sp>
      <p:sp>
        <p:nvSpPr>
          <p:cNvPr id="132" name="Google Shape;132;p22"/>
          <p:cNvSpPr/>
          <p:nvPr/>
        </p:nvSpPr>
        <p:spPr>
          <a:xfrm>
            <a:off x="2042825" y="1441025"/>
            <a:ext cx="1570800" cy="1128600"/>
          </a:xfrm>
          <a:prstGeom prst="rect">
            <a:avLst/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Remaining processes including graceful shutdown</a:t>
            </a:r>
            <a:endParaRPr/>
          </a:p>
        </p:txBody>
      </p:sp>
      <p:sp>
        <p:nvSpPr>
          <p:cNvPr id="133" name="Google Shape;133;p22"/>
          <p:cNvSpPr/>
          <p:nvPr/>
        </p:nvSpPr>
        <p:spPr>
          <a:xfrm>
            <a:off x="3680075" y="1441025"/>
            <a:ext cx="3587700" cy="1128600"/>
          </a:xfrm>
          <a:prstGeom prst="rect">
            <a:avLst/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Cgroup for all other user processes</a:t>
            </a:r>
            <a:endParaRPr/>
          </a:p>
        </p:txBody>
      </p:sp>
      <p:sp>
        <p:nvSpPr>
          <p:cNvPr id="134" name="Google Shape;134;p22"/>
          <p:cNvSpPr/>
          <p:nvPr/>
        </p:nvSpPr>
        <p:spPr>
          <a:xfrm>
            <a:off x="3680075" y="1441050"/>
            <a:ext cx="3180600" cy="1128600"/>
          </a:xfrm>
          <a:prstGeom prst="rect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Memory constrained Cgroup for all user processes</a:t>
            </a:r>
            <a:endParaRPr/>
          </a:p>
        </p:txBody>
      </p:sp>
      <p:cxnSp>
        <p:nvCxnSpPr>
          <p:cNvPr id="135" name="Google Shape;135;p22"/>
          <p:cNvCxnSpPr>
            <a:stCxn id="134" idx="3"/>
            <a:endCxn id="133" idx="3"/>
          </p:cNvCxnSpPr>
          <p:nvPr/>
        </p:nvCxnSpPr>
        <p:spPr>
          <a:xfrm>
            <a:off x="6860675" y="2005350"/>
            <a:ext cx="4071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6" name="Google Shape;136;p22"/>
          <p:cNvCxnSpPr>
            <a:stCxn id="133" idx="3"/>
            <a:endCxn id="130" idx="3"/>
          </p:cNvCxnSpPr>
          <p:nvPr/>
        </p:nvCxnSpPr>
        <p:spPr>
          <a:xfrm>
            <a:off x="7267775" y="2005325"/>
            <a:ext cx="600" cy="2049000"/>
          </a:xfrm>
          <a:prstGeom prst="curvedConnector3">
            <a:avLst>
              <a:gd fmla="val 39687500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7" name="Google Shape;137;p22"/>
          <p:cNvCxnSpPr>
            <a:stCxn id="130" idx="1"/>
            <a:endCxn id="131" idx="1"/>
          </p:cNvCxnSpPr>
          <p:nvPr/>
        </p:nvCxnSpPr>
        <p:spPr>
          <a:xfrm flipH="1" rot="10800000">
            <a:off x="2042825" y="2995095"/>
            <a:ext cx="600" cy="1059300"/>
          </a:xfrm>
          <a:prstGeom prst="curvedConnector3">
            <a:avLst>
              <a:gd fmla="val -39687500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8" name="Google Shape;138;p22"/>
          <p:cNvSpPr txBox="1"/>
          <p:nvPr/>
        </p:nvSpPr>
        <p:spPr>
          <a:xfrm>
            <a:off x="431300" y="2995100"/>
            <a:ext cx="1373400" cy="11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 process marked for graceful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shutdown?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3: Graceful shutdown process called</a:t>
            </a:r>
            <a:endParaRPr/>
          </a:p>
        </p:txBody>
      </p:sp>
      <p:sp>
        <p:nvSpPr>
          <p:cNvPr id="144" name="Google Shape;144;p23"/>
          <p:cNvSpPr/>
          <p:nvPr/>
        </p:nvSpPr>
        <p:spPr>
          <a:xfrm>
            <a:off x="2042825" y="3420495"/>
            <a:ext cx="5224800" cy="1267800"/>
          </a:xfrm>
          <a:prstGeom prst="rect">
            <a:avLst/>
          </a:prstGeom>
          <a:solidFill>
            <a:srgbClr val="8E7CC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Kernel compiled with custom OOM killer and all tools needed</a:t>
            </a:r>
            <a:endParaRPr/>
          </a:p>
        </p:txBody>
      </p:sp>
      <p:sp>
        <p:nvSpPr>
          <p:cNvPr id="145" name="Google Shape;145;p23"/>
          <p:cNvSpPr/>
          <p:nvPr/>
        </p:nvSpPr>
        <p:spPr>
          <a:xfrm>
            <a:off x="2042825" y="2774123"/>
            <a:ext cx="5224800" cy="441900"/>
          </a:xfrm>
          <a:prstGeom prst="rect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LKM to create custom /proc/graceful_shutdown directory</a:t>
            </a:r>
            <a:endParaRPr/>
          </a:p>
        </p:txBody>
      </p:sp>
      <p:sp>
        <p:nvSpPr>
          <p:cNvPr id="146" name="Google Shape;146;p23"/>
          <p:cNvSpPr/>
          <p:nvPr/>
        </p:nvSpPr>
        <p:spPr>
          <a:xfrm>
            <a:off x="2042825" y="1441025"/>
            <a:ext cx="1570800" cy="1128600"/>
          </a:xfrm>
          <a:prstGeom prst="rect">
            <a:avLst/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Remaining processes including graceful shutdown</a:t>
            </a:r>
            <a:endParaRPr/>
          </a:p>
        </p:txBody>
      </p:sp>
      <p:sp>
        <p:nvSpPr>
          <p:cNvPr id="147" name="Google Shape;147;p23"/>
          <p:cNvSpPr/>
          <p:nvPr/>
        </p:nvSpPr>
        <p:spPr>
          <a:xfrm>
            <a:off x="3680075" y="1441025"/>
            <a:ext cx="3587700" cy="1128600"/>
          </a:xfrm>
          <a:prstGeom prst="rect">
            <a:avLst/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Cgroup for all other user processes</a:t>
            </a:r>
            <a:endParaRPr/>
          </a:p>
        </p:txBody>
      </p:sp>
      <p:sp>
        <p:nvSpPr>
          <p:cNvPr id="148" name="Google Shape;148;p23"/>
          <p:cNvSpPr/>
          <p:nvPr/>
        </p:nvSpPr>
        <p:spPr>
          <a:xfrm>
            <a:off x="3680075" y="1441050"/>
            <a:ext cx="3180600" cy="1128600"/>
          </a:xfrm>
          <a:prstGeom prst="rect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Memory constrained Cgroup for all user processes</a:t>
            </a:r>
            <a:endParaRPr/>
          </a:p>
        </p:txBody>
      </p:sp>
      <p:cxnSp>
        <p:nvCxnSpPr>
          <p:cNvPr id="149" name="Google Shape;149;p23"/>
          <p:cNvCxnSpPr>
            <a:stCxn id="148" idx="3"/>
            <a:endCxn id="147" idx="3"/>
          </p:cNvCxnSpPr>
          <p:nvPr/>
        </p:nvCxnSpPr>
        <p:spPr>
          <a:xfrm>
            <a:off x="6860675" y="2005350"/>
            <a:ext cx="4071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0" name="Google Shape;150;p23"/>
          <p:cNvCxnSpPr>
            <a:stCxn id="147" idx="3"/>
            <a:endCxn id="144" idx="3"/>
          </p:cNvCxnSpPr>
          <p:nvPr/>
        </p:nvCxnSpPr>
        <p:spPr>
          <a:xfrm>
            <a:off x="7267775" y="2005325"/>
            <a:ext cx="600" cy="2049000"/>
          </a:xfrm>
          <a:prstGeom prst="curvedConnector3">
            <a:avLst>
              <a:gd fmla="val 39687500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1" name="Google Shape;151;p23"/>
          <p:cNvCxnSpPr>
            <a:stCxn id="144" idx="1"/>
            <a:endCxn id="145" idx="1"/>
          </p:cNvCxnSpPr>
          <p:nvPr/>
        </p:nvCxnSpPr>
        <p:spPr>
          <a:xfrm flipH="1" rot="10800000">
            <a:off x="2042825" y="2995095"/>
            <a:ext cx="600" cy="1059300"/>
          </a:xfrm>
          <a:prstGeom prst="curvedConnector3">
            <a:avLst>
              <a:gd fmla="val -39687500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2" name="Google Shape;152;p23"/>
          <p:cNvSpPr txBox="1"/>
          <p:nvPr/>
        </p:nvSpPr>
        <p:spPr>
          <a:xfrm>
            <a:off x="140425" y="2465600"/>
            <a:ext cx="1373400" cy="11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OOM killer calls the graceful shutdown process</a:t>
            </a:r>
            <a:endParaRPr/>
          </a:p>
        </p:txBody>
      </p:sp>
      <p:cxnSp>
        <p:nvCxnSpPr>
          <p:cNvPr id="153" name="Google Shape;153;p23"/>
          <p:cNvCxnSpPr>
            <a:stCxn id="144" idx="1"/>
            <a:endCxn id="146" idx="1"/>
          </p:cNvCxnSpPr>
          <p:nvPr/>
        </p:nvCxnSpPr>
        <p:spPr>
          <a:xfrm flipH="1" rot="10800000">
            <a:off x="2042825" y="2005395"/>
            <a:ext cx="600" cy="2049000"/>
          </a:xfrm>
          <a:prstGeom prst="curvedConnector3">
            <a:avLst>
              <a:gd fmla="val -88166667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4"/>
          <p:cNvSpPr txBox="1"/>
          <p:nvPr>
            <p:ph type="title"/>
          </p:nvPr>
        </p:nvSpPr>
        <p:spPr>
          <a:xfrm>
            <a:off x="1602613" y="382600"/>
            <a:ext cx="59388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Implementation</a:t>
            </a:r>
            <a:endParaRPr/>
          </a:p>
        </p:txBody>
      </p:sp>
      <p:sp>
        <p:nvSpPr>
          <p:cNvPr id="159" name="Google Shape;159;p24"/>
          <p:cNvSpPr txBox="1"/>
          <p:nvPr/>
        </p:nvSpPr>
        <p:spPr>
          <a:xfrm>
            <a:off x="1417500" y="1146525"/>
            <a:ext cx="6658800" cy="32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Modify mm/oom_kill.c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Tweak 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select_bad_process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()</a:t>
            </a:r>
            <a:r>
              <a:rPr lang="en"/>
              <a:t>to test if process has been marked for graceful shutdown.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If process has been marked for graceful shutdown, execute user space program to handle shutdown.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Create file in 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/procfs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Contains pid of process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&amp; path of user space executable</a:t>
            </a:r>
            <a:endParaRPr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60" name="Google Shape;160;p24"/>
          <p:cNvGraphicFramePr/>
          <p:nvPr/>
        </p:nvGraphicFramePr>
        <p:xfrm>
          <a:off x="2161175" y="3127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{A4566664-BF08-46F4-A0B5-5EB36F3B0B8A}</a:tableStyleId>
              </a:tblPr>
              <a:tblGrid>
                <a:gridCol w="1255225"/>
                <a:gridCol w="2813475"/>
              </a:tblGrid>
              <a:tr h="392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PID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PATH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2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1234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/usr/src/executable_1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100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1235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/usr/src/executable_2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type="title"/>
          </p:nvPr>
        </p:nvSpPr>
        <p:spPr>
          <a:xfrm>
            <a:off x="158450" y="1649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/>
              <a:t>System Configuration Changes</a:t>
            </a:r>
            <a:endParaRPr sz="3300"/>
          </a:p>
        </p:txBody>
      </p:sp>
      <p:sp>
        <p:nvSpPr>
          <p:cNvPr id="166" name="Google Shape;166;p25"/>
          <p:cNvSpPr txBox="1"/>
          <p:nvPr/>
        </p:nvSpPr>
        <p:spPr>
          <a:xfrm>
            <a:off x="1021675" y="1538900"/>
            <a:ext cx="5146800" cy="19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Set Loadable Kernel Module to be inserted at boot.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Enable memory management in GRUB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Create cgroup rules 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Invoking user process from kernel</a:t>
            </a:r>
            <a:endParaRPr/>
          </a:p>
        </p:txBody>
      </p:sp>
      <p:sp>
        <p:nvSpPr>
          <p:cNvPr id="172" name="Google Shape;172;p26"/>
          <p:cNvSpPr txBox="1"/>
          <p:nvPr>
            <p:ph idx="1" type="body"/>
          </p:nvPr>
        </p:nvSpPr>
        <p:spPr>
          <a:xfrm>
            <a:off x="311700" y="1269225"/>
            <a:ext cx="34452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select_bad_process()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500"/>
              <a:t>Used by </a:t>
            </a:r>
            <a:r>
              <a:rPr lang="en" sz="1500">
                <a:latin typeface="Courier New"/>
                <a:ea typeface="Courier New"/>
                <a:cs typeface="Courier New"/>
                <a:sym typeface="Courier New"/>
              </a:rPr>
              <a:t>oom_evaluate_task()</a:t>
            </a:r>
            <a:endParaRPr sz="15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cxnSp>
        <p:nvCxnSpPr>
          <p:cNvPr id="173" name="Google Shape;173;p26"/>
          <p:cNvCxnSpPr/>
          <p:nvPr/>
        </p:nvCxnSpPr>
        <p:spPr>
          <a:xfrm>
            <a:off x="3951900" y="1090575"/>
            <a:ext cx="0" cy="3773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4" name="Google Shape;174;p26"/>
          <p:cNvSpPr txBox="1"/>
          <p:nvPr/>
        </p:nvSpPr>
        <p:spPr>
          <a:xfrm>
            <a:off x="5026150" y="1150600"/>
            <a:ext cx="3360000" cy="2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oom_kill.c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75" name="Google Shape;17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14400" y="1683100"/>
            <a:ext cx="4470675" cy="2748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/proc/graceful_shutdown</a:t>
            </a:r>
            <a:endParaRPr/>
          </a:p>
        </p:txBody>
      </p:sp>
      <p:sp>
        <p:nvSpPr>
          <p:cNvPr id="181" name="Google Shape;181;p27"/>
          <p:cNvSpPr txBox="1"/>
          <p:nvPr>
            <p:ph idx="1" type="body"/>
          </p:nvPr>
        </p:nvSpPr>
        <p:spPr>
          <a:xfrm>
            <a:off x="311700" y="1269225"/>
            <a:ext cx="34452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Create entry in 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/procfs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Read relevant directory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800"/>
              <a:t>(Ideal Soln; append to proc file)</a:t>
            </a:r>
            <a:endParaRPr sz="8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cxnSp>
        <p:nvCxnSpPr>
          <p:cNvPr id="182" name="Google Shape;182;p27"/>
          <p:cNvCxnSpPr/>
          <p:nvPr/>
        </p:nvCxnSpPr>
        <p:spPr>
          <a:xfrm>
            <a:off x="3951900" y="1090575"/>
            <a:ext cx="0" cy="3773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3" name="Google Shape;183;p27"/>
          <p:cNvSpPr txBox="1"/>
          <p:nvPr/>
        </p:nvSpPr>
        <p:spPr>
          <a:xfrm>
            <a:off x="5216225" y="1150600"/>
            <a:ext cx="2633100" cy="2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proc_create_module. c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84" name="Google Shape;18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98463" y="1523775"/>
            <a:ext cx="4668625" cy="2478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Testing: Creating an OOM condition</a:t>
            </a:r>
            <a:endParaRPr/>
          </a:p>
        </p:txBody>
      </p:sp>
      <p:sp>
        <p:nvSpPr>
          <p:cNvPr id="190" name="Google Shape;190;p28"/>
          <p:cNvSpPr txBox="1"/>
          <p:nvPr>
            <p:ph idx="1" type="body"/>
          </p:nvPr>
        </p:nvSpPr>
        <p:spPr>
          <a:xfrm>
            <a:off x="311700" y="1269225"/>
            <a:ext cx="34452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cxnSp>
        <p:nvCxnSpPr>
          <p:cNvPr id="191" name="Google Shape;191;p28"/>
          <p:cNvCxnSpPr/>
          <p:nvPr/>
        </p:nvCxnSpPr>
        <p:spPr>
          <a:xfrm>
            <a:off x="3951900" y="1090575"/>
            <a:ext cx="0" cy="3773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2" name="Google Shape;192;p28"/>
          <p:cNvSpPr txBox="1"/>
          <p:nvPr/>
        </p:nvSpPr>
        <p:spPr>
          <a:xfrm>
            <a:off x="5026150" y="1150600"/>
            <a:ext cx="3360000" cy="2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oom_condition_creator.c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93" name="Google Shape;19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4950" y="2009450"/>
            <a:ext cx="3952875" cy="133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Flow</a:t>
            </a:r>
            <a:endParaRPr/>
          </a:p>
        </p:txBody>
      </p:sp>
      <p:sp>
        <p:nvSpPr>
          <p:cNvPr id="199" name="Google Shape;199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grpSp>
        <p:nvGrpSpPr>
          <p:cNvPr id="200" name="Google Shape;200;p29"/>
          <p:cNvGrpSpPr/>
          <p:nvPr/>
        </p:nvGrpSpPr>
        <p:grpSpPr>
          <a:xfrm>
            <a:off x="6254516" y="1318143"/>
            <a:ext cx="2604522" cy="2460300"/>
            <a:chOff x="6254516" y="1318143"/>
            <a:chExt cx="2604522" cy="2460300"/>
          </a:xfrm>
        </p:grpSpPr>
        <p:sp>
          <p:nvSpPr>
            <p:cNvPr id="201" name="Google Shape;201;p29"/>
            <p:cNvSpPr/>
            <p:nvPr/>
          </p:nvSpPr>
          <p:spPr>
            <a:xfrm rot="2700000">
              <a:off x="7239866" y="1053398"/>
              <a:ext cx="489601" cy="2989789"/>
            </a:xfrm>
            <a:prstGeom prst="roundRect">
              <a:avLst>
                <a:gd fmla="val 50000" name="adj"/>
              </a:avLst>
            </a:prstGeom>
            <a:solidFill>
              <a:srgbClr val="9225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29"/>
            <p:cNvSpPr/>
            <p:nvPr/>
          </p:nvSpPr>
          <p:spPr>
            <a:xfrm>
              <a:off x="6443962" y="3255512"/>
              <a:ext cx="326100" cy="326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900">
                  <a:solidFill>
                    <a:srgbClr val="9225A5"/>
                  </a:solidFill>
                  <a:latin typeface="Roboto"/>
                  <a:ea typeface="Roboto"/>
                  <a:cs typeface="Roboto"/>
                  <a:sym typeface="Roboto"/>
                </a:rPr>
                <a:t>5</a:t>
              </a:r>
              <a:endParaRPr b="1" sz="900">
                <a:solidFill>
                  <a:srgbClr val="9225A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3" name="Google Shape;203;p29"/>
            <p:cNvSpPr txBox="1"/>
            <p:nvPr/>
          </p:nvSpPr>
          <p:spPr>
            <a:xfrm rot="-2700000">
              <a:off x="6375763" y="2297099"/>
              <a:ext cx="2378424" cy="34280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1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Shutdown </a:t>
              </a:r>
              <a:endParaRPr b="1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4" name="Google Shape;204;p29"/>
            <p:cNvSpPr txBox="1"/>
            <p:nvPr/>
          </p:nvSpPr>
          <p:spPr>
            <a:xfrm rot="-2700000">
              <a:off x="6788358" y="2571061"/>
              <a:ext cx="2242660" cy="44250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t/>
              </a:r>
              <a:endParaRPr b="1" sz="8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05" name="Google Shape;205;p29"/>
          <p:cNvGrpSpPr/>
          <p:nvPr/>
        </p:nvGrpSpPr>
        <p:grpSpPr>
          <a:xfrm>
            <a:off x="4761418" y="1318143"/>
            <a:ext cx="2604522" cy="2460300"/>
            <a:chOff x="4761418" y="1318143"/>
            <a:chExt cx="2604522" cy="2460300"/>
          </a:xfrm>
        </p:grpSpPr>
        <p:sp>
          <p:nvSpPr>
            <p:cNvPr id="206" name="Google Shape;206;p29"/>
            <p:cNvSpPr/>
            <p:nvPr/>
          </p:nvSpPr>
          <p:spPr>
            <a:xfrm rot="2700000">
              <a:off x="5746767" y="1053398"/>
              <a:ext cx="489601" cy="2989789"/>
            </a:xfrm>
            <a:prstGeom prst="roundRect">
              <a:avLst>
                <a:gd fmla="val 50000" name="adj"/>
              </a:avLst>
            </a:prstGeom>
            <a:solidFill>
              <a:srgbClr val="7F20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29"/>
            <p:cNvSpPr/>
            <p:nvPr/>
          </p:nvSpPr>
          <p:spPr>
            <a:xfrm>
              <a:off x="4950863" y="3255512"/>
              <a:ext cx="326100" cy="326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900">
                  <a:solidFill>
                    <a:srgbClr val="7F2090"/>
                  </a:solidFill>
                  <a:latin typeface="Roboto"/>
                  <a:ea typeface="Roboto"/>
                  <a:cs typeface="Roboto"/>
                  <a:sym typeface="Roboto"/>
                </a:rPr>
                <a:t>4</a:t>
              </a:r>
              <a:endParaRPr b="1" sz="900">
                <a:solidFill>
                  <a:srgbClr val="7F209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8" name="Google Shape;208;p29"/>
            <p:cNvSpPr txBox="1"/>
            <p:nvPr/>
          </p:nvSpPr>
          <p:spPr>
            <a:xfrm rot="-2700000">
              <a:off x="4896424" y="2302799"/>
              <a:ext cx="2362302" cy="34280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1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Usermode helper to run exec.</a:t>
              </a:r>
              <a:endParaRPr b="1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9" name="Google Shape;209;p29"/>
            <p:cNvSpPr txBox="1"/>
            <p:nvPr/>
          </p:nvSpPr>
          <p:spPr>
            <a:xfrm rot="-2700000">
              <a:off x="5295260" y="2571061"/>
              <a:ext cx="2242660" cy="44250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latin typeface="Courier New"/>
                  <a:ea typeface="Courier New"/>
                  <a:cs typeface="Courier New"/>
                  <a:sym typeface="Courier New"/>
                </a:rPr>
                <a:t>call_usermodehelper</a:t>
              </a:r>
              <a:r>
                <a:rPr i="1" lang="en" sz="800">
                  <a:latin typeface="Courier New"/>
                  <a:ea typeface="Courier New"/>
                  <a:cs typeface="Courier New"/>
                  <a:sym typeface="Courier New"/>
                </a:rPr>
                <a:t>(argv[0],   argv, NULL, UMH_WAIT_PROC)</a:t>
              </a:r>
              <a:r>
                <a:rPr lang="en" sz="800">
                  <a:latin typeface="Courier New"/>
                  <a:ea typeface="Courier New"/>
                  <a:cs typeface="Courier New"/>
                  <a:sym typeface="Courier New"/>
                </a:rPr>
                <a:t>;</a:t>
              </a:r>
              <a:endParaRPr b="1" sz="8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</p:grpSp>
      <p:grpSp>
        <p:nvGrpSpPr>
          <p:cNvPr id="210" name="Google Shape;210;p29"/>
          <p:cNvGrpSpPr/>
          <p:nvPr/>
        </p:nvGrpSpPr>
        <p:grpSpPr>
          <a:xfrm>
            <a:off x="3269751" y="1318143"/>
            <a:ext cx="2604522" cy="2460300"/>
            <a:chOff x="3269751" y="1318143"/>
            <a:chExt cx="2604522" cy="2460300"/>
          </a:xfrm>
        </p:grpSpPr>
        <p:sp>
          <p:nvSpPr>
            <p:cNvPr id="211" name="Google Shape;211;p29"/>
            <p:cNvSpPr/>
            <p:nvPr/>
          </p:nvSpPr>
          <p:spPr>
            <a:xfrm rot="2700000">
              <a:off x="4255100" y="1053398"/>
              <a:ext cx="489601" cy="2989789"/>
            </a:xfrm>
            <a:prstGeom prst="roundRect">
              <a:avLst>
                <a:gd fmla="val 50000" name="adj"/>
              </a:avLst>
            </a:prstGeom>
            <a:solidFill>
              <a:srgbClr val="761E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29"/>
            <p:cNvSpPr/>
            <p:nvPr/>
          </p:nvSpPr>
          <p:spPr>
            <a:xfrm>
              <a:off x="3459197" y="3255512"/>
              <a:ext cx="326100" cy="326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900">
                  <a:solidFill>
                    <a:srgbClr val="761E86"/>
                  </a:solidFill>
                  <a:latin typeface="Roboto"/>
                  <a:ea typeface="Roboto"/>
                  <a:cs typeface="Roboto"/>
                  <a:sym typeface="Roboto"/>
                </a:rPr>
                <a:t>3</a:t>
              </a:r>
              <a:endParaRPr b="1" sz="900">
                <a:solidFill>
                  <a:srgbClr val="761E8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3" name="Google Shape;213;p29"/>
            <p:cNvSpPr txBox="1"/>
            <p:nvPr/>
          </p:nvSpPr>
          <p:spPr>
            <a:xfrm rot="-2700000">
              <a:off x="3404724" y="2302799"/>
              <a:ext cx="2362302" cy="34280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1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Return path of executable</a:t>
              </a:r>
              <a:endParaRPr b="1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4" name="Google Shape;214;p29"/>
            <p:cNvSpPr txBox="1"/>
            <p:nvPr/>
          </p:nvSpPr>
          <p:spPr>
            <a:xfrm rot="-2700000">
              <a:off x="3803593" y="2571061"/>
              <a:ext cx="2242660" cy="44250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latin typeface="Courier New"/>
                  <a:ea typeface="Courier New"/>
                  <a:cs typeface="Courier New"/>
                  <a:sym typeface="Courier New"/>
                </a:rPr>
                <a:t>get_graceful_shutdown_path()</a:t>
              </a:r>
              <a:endParaRPr sz="8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</p:grpSp>
      <p:grpSp>
        <p:nvGrpSpPr>
          <p:cNvPr id="215" name="Google Shape;215;p29"/>
          <p:cNvGrpSpPr/>
          <p:nvPr/>
        </p:nvGrpSpPr>
        <p:grpSpPr>
          <a:xfrm>
            <a:off x="1776626" y="1318143"/>
            <a:ext cx="2604522" cy="2460300"/>
            <a:chOff x="1776626" y="1318143"/>
            <a:chExt cx="2604522" cy="2460300"/>
          </a:xfrm>
        </p:grpSpPr>
        <p:grpSp>
          <p:nvGrpSpPr>
            <p:cNvPr id="216" name="Google Shape;216;p29"/>
            <p:cNvGrpSpPr/>
            <p:nvPr/>
          </p:nvGrpSpPr>
          <p:grpSpPr>
            <a:xfrm>
              <a:off x="1776626" y="1318143"/>
              <a:ext cx="2604522" cy="2460300"/>
              <a:chOff x="1776626" y="1318143"/>
              <a:chExt cx="2604522" cy="2460300"/>
            </a:xfrm>
          </p:grpSpPr>
          <p:sp>
            <p:nvSpPr>
              <p:cNvPr id="217" name="Google Shape;217;p29"/>
              <p:cNvSpPr/>
              <p:nvPr/>
            </p:nvSpPr>
            <p:spPr>
              <a:xfrm rot="2700000">
                <a:off x="2761975" y="1053398"/>
                <a:ext cx="489601" cy="2989789"/>
              </a:xfrm>
              <a:prstGeom prst="roundRect">
                <a:avLst>
                  <a:gd fmla="val 50000" name="adj"/>
                </a:avLst>
              </a:prstGeom>
              <a:solidFill>
                <a:srgbClr val="701C7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29"/>
              <p:cNvSpPr txBox="1"/>
              <p:nvPr/>
            </p:nvSpPr>
            <p:spPr>
              <a:xfrm rot="-2700000">
                <a:off x="1899549" y="2297849"/>
                <a:ext cx="2376303" cy="34280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100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rPr>
                  <a:t>OOM Killer Invoked</a:t>
                </a:r>
                <a:endParaRPr b="1" sz="11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100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rPr>
                  <a:t>Check for PID </a:t>
                </a:r>
                <a:endParaRPr b="1" sz="11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19" name="Google Shape;219;p29"/>
              <p:cNvSpPr txBox="1"/>
              <p:nvPr/>
            </p:nvSpPr>
            <p:spPr>
              <a:xfrm rot="-2700000">
                <a:off x="2310468" y="2571061"/>
                <a:ext cx="2242660" cy="44250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lang="en" sz="800">
                    <a:latin typeface="Courier New"/>
                    <a:ea typeface="Courier New"/>
                    <a:cs typeface="Courier New"/>
                    <a:sym typeface="Courier New"/>
                  </a:rPr>
                  <a:t>select_bad_process</a:t>
                </a:r>
                <a:r>
                  <a:rPr lang="en" sz="800">
                    <a:latin typeface="Courier New"/>
                    <a:ea typeface="Courier New"/>
                    <a:cs typeface="Courier New"/>
                    <a:sym typeface="Courier New"/>
                  </a:rPr>
                  <a:t>.</a:t>
                </a:r>
                <a:endParaRPr b="1" sz="800">
                  <a:latin typeface="Courier New"/>
                  <a:ea typeface="Courier New"/>
                  <a:cs typeface="Courier New"/>
                  <a:sym typeface="Courier New"/>
                </a:endParaRPr>
              </a:p>
            </p:txBody>
          </p:sp>
        </p:grpSp>
        <p:sp>
          <p:nvSpPr>
            <p:cNvPr id="220" name="Google Shape;220;p29"/>
            <p:cNvSpPr/>
            <p:nvPr/>
          </p:nvSpPr>
          <p:spPr>
            <a:xfrm>
              <a:off x="1966072" y="3255512"/>
              <a:ext cx="326100" cy="326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900">
                  <a:solidFill>
                    <a:srgbClr val="701C7F"/>
                  </a:solidFill>
                  <a:latin typeface="Roboto"/>
                  <a:ea typeface="Roboto"/>
                  <a:cs typeface="Roboto"/>
                  <a:sym typeface="Roboto"/>
                </a:rPr>
                <a:t>2</a:t>
              </a:r>
              <a:endParaRPr b="1" sz="900">
                <a:solidFill>
                  <a:srgbClr val="701C7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21" name="Google Shape;221;p29"/>
          <p:cNvGrpSpPr/>
          <p:nvPr/>
        </p:nvGrpSpPr>
        <p:grpSpPr>
          <a:xfrm>
            <a:off x="284959" y="1318143"/>
            <a:ext cx="2604522" cy="2460300"/>
            <a:chOff x="284959" y="1318143"/>
            <a:chExt cx="2604522" cy="2460300"/>
          </a:xfrm>
        </p:grpSpPr>
        <p:sp>
          <p:nvSpPr>
            <p:cNvPr id="222" name="Google Shape;222;p29"/>
            <p:cNvSpPr/>
            <p:nvPr/>
          </p:nvSpPr>
          <p:spPr>
            <a:xfrm rot="2700000">
              <a:off x="1270309" y="1053398"/>
              <a:ext cx="489601" cy="2989789"/>
            </a:xfrm>
            <a:prstGeom prst="roundRect">
              <a:avLst>
                <a:gd fmla="val 50000" name="adj"/>
              </a:avLst>
            </a:prstGeom>
            <a:solidFill>
              <a:srgbClr val="5515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29"/>
            <p:cNvSpPr/>
            <p:nvPr/>
          </p:nvSpPr>
          <p:spPr>
            <a:xfrm>
              <a:off x="472955" y="3255512"/>
              <a:ext cx="326100" cy="326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900">
                  <a:solidFill>
                    <a:srgbClr val="551561"/>
                  </a:solidFill>
                  <a:latin typeface="Roboto"/>
                  <a:ea typeface="Roboto"/>
                  <a:cs typeface="Roboto"/>
                  <a:sym typeface="Roboto"/>
                </a:rPr>
                <a:t>1</a:t>
              </a:r>
              <a:endParaRPr b="1" sz="900">
                <a:solidFill>
                  <a:srgbClr val="55156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24" name="Google Shape;224;p29"/>
            <p:cNvSpPr txBox="1"/>
            <p:nvPr/>
          </p:nvSpPr>
          <p:spPr>
            <a:xfrm rot="-2700000">
              <a:off x="414317" y="2300549"/>
              <a:ext cx="2368666" cy="34280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1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OOM CONDITION CREATED</a:t>
              </a:r>
              <a:endParaRPr b="1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25" name="Google Shape;225;p29"/>
            <p:cNvSpPr txBox="1"/>
            <p:nvPr/>
          </p:nvSpPr>
          <p:spPr>
            <a:xfrm rot="-2700000">
              <a:off x="818801" y="2571061"/>
              <a:ext cx="2242660" cy="44250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279400" lvl="0" marL="457200" rtl="0" algn="l">
                <a:spcBef>
                  <a:spcPts val="0"/>
                </a:spcBef>
                <a:spcAft>
                  <a:spcPts val="0"/>
                </a:spcAft>
                <a:buSzPts val="800"/>
                <a:buFont typeface="Roboto"/>
                <a:buChar char="●"/>
              </a:pPr>
              <a:r>
                <a:rPr lang="en" sz="800">
                  <a:latin typeface="Roboto"/>
                  <a:ea typeface="Roboto"/>
                  <a:cs typeface="Roboto"/>
                  <a:sym typeface="Roboto"/>
                </a:rPr>
                <a:t>PID in list</a:t>
              </a:r>
              <a:endParaRPr b="1" sz="8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Google Shape;230;p30"/>
          <p:cNvPicPr preferRelativeResize="0"/>
          <p:nvPr/>
        </p:nvPicPr>
        <p:blipFill>
          <a:blip r:embed="rId3">
            <a:alphaModFix amt="8000"/>
          </a:blip>
          <a:stretch>
            <a:fillRect/>
          </a:stretch>
        </p:blipFill>
        <p:spPr>
          <a:xfrm>
            <a:off x="0" y="69525"/>
            <a:ext cx="9144001" cy="4766457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30"/>
          <p:cNvSpPr txBox="1"/>
          <p:nvPr>
            <p:ph type="title"/>
          </p:nvPr>
        </p:nvSpPr>
        <p:spPr>
          <a:xfrm>
            <a:off x="1602588" y="1896950"/>
            <a:ext cx="59388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Installation and Usage Overview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Installation Preconditions</a:t>
            </a:r>
            <a:endParaRPr/>
          </a:p>
        </p:txBody>
      </p:sp>
      <p:sp>
        <p:nvSpPr>
          <p:cNvPr id="237" name="Google Shape;237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OS: Ubuntu 18.04 (4.15 kernel) or greater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Network connectivity (get mirrors)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Sudoer capabilities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38" name="Google Shape;23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717075" y="2838675"/>
            <a:ext cx="3377750" cy="2026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44650" y="2815450"/>
            <a:ext cx="2510350" cy="195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Linux Memory Allocation</a:t>
            </a:r>
            <a:endParaRPr/>
          </a:p>
        </p:txBody>
      </p:sp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263175" y="11767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Linux intends for “good” malloc() calls never to fail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If a mmap/malloc call fails due to lack of memory, OOM killer is activated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OOM killer tries to kill processes to free memory</a:t>
            </a:r>
            <a:endParaRPr/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2113" y="2775876"/>
            <a:ext cx="6319772" cy="2367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Set up files to compile kernel for new VM</a:t>
            </a:r>
            <a:endParaRPr/>
          </a:p>
        </p:txBody>
      </p:sp>
      <p:sp>
        <p:nvSpPr>
          <p:cNvPr id="245" name="Google Shape;245;p32"/>
          <p:cNvSpPr txBox="1"/>
          <p:nvPr>
            <p:ph idx="1" type="body"/>
          </p:nvPr>
        </p:nvSpPr>
        <p:spPr>
          <a:xfrm>
            <a:off x="311700" y="1269225"/>
            <a:ext cx="34452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 Get mirror for 5.4.1 kernel</a:t>
            </a:r>
            <a:br>
              <a:rPr lang="en"/>
            </a:b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2. Install all libraries needed for compile</a:t>
            </a:r>
            <a:br>
              <a:rPr lang="en"/>
            </a:b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3. Copy custom config with needed flags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cxnSp>
        <p:nvCxnSpPr>
          <p:cNvPr id="246" name="Google Shape;246;p32"/>
          <p:cNvCxnSpPr/>
          <p:nvPr/>
        </p:nvCxnSpPr>
        <p:spPr>
          <a:xfrm>
            <a:off x="3951900" y="1090575"/>
            <a:ext cx="0" cy="3773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47" name="Google Shape;247;p32"/>
          <p:cNvPicPr preferRelativeResize="0"/>
          <p:nvPr/>
        </p:nvPicPr>
        <p:blipFill rotWithShape="1">
          <a:blip r:embed="rId3">
            <a:alphaModFix/>
          </a:blip>
          <a:srcRect b="0" l="0" r="23206" t="0"/>
          <a:stretch/>
        </p:blipFill>
        <p:spPr>
          <a:xfrm>
            <a:off x="4010175" y="1470750"/>
            <a:ext cx="5133826" cy="3365625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32"/>
          <p:cNvSpPr txBox="1"/>
          <p:nvPr/>
        </p:nvSpPr>
        <p:spPr>
          <a:xfrm>
            <a:off x="5216225" y="1150600"/>
            <a:ext cx="2191500" cy="2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setup_new_vm.sh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Create custom kernel and all necessary files</a:t>
            </a:r>
            <a:endParaRPr/>
          </a:p>
        </p:txBody>
      </p:sp>
      <p:sp>
        <p:nvSpPr>
          <p:cNvPr id="254" name="Google Shape;254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4. “Inject” custom OOM code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/>
            </a:br>
            <a:r>
              <a:rPr lang="en"/>
              <a:t>5. Build kernel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/>
            </a:br>
            <a:r>
              <a:rPr lang="en"/>
              <a:t>6. Build LKM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/>
            </a:br>
            <a:r>
              <a:rPr lang="en"/>
              <a:t>7. Build Test Programs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8. Reboot into kernel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55" name="Google Shape;255;p33"/>
          <p:cNvPicPr preferRelativeResize="0"/>
          <p:nvPr/>
        </p:nvPicPr>
        <p:blipFill rotWithShape="1">
          <a:blip r:embed="rId3">
            <a:alphaModFix/>
          </a:blip>
          <a:srcRect b="0" l="0" r="-10901" t="0"/>
          <a:stretch/>
        </p:blipFill>
        <p:spPr>
          <a:xfrm>
            <a:off x="3850975" y="1699988"/>
            <a:ext cx="5981700" cy="3228975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33"/>
          <p:cNvSpPr txBox="1"/>
          <p:nvPr/>
        </p:nvSpPr>
        <p:spPr>
          <a:xfrm>
            <a:off x="5216225" y="1303000"/>
            <a:ext cx="2191500" cy="2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Makefile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257" name="Google Shape;257;p33"/>
          <p:cNvCxnSpPr/>
          <p:nvPr/>
        </p:nvCxnSpPr>
        <p:spPr>
          <a:xfrm>
            <a:off x="3768225" y="1224750"/>
            <a:ext cx="0" cy="3773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Setup Running Environment</a:t>
            </a:r>
            <a:endParaRPr/>
          </a:p>
        </p:txBody>
      </p:sp>
      <p:sp>
        <p:nvSpPr>
          <p:cNvPr id="263" name="Google Shape;263;p34"/>
          <p:cNvSpPr txBox="1"/>
          <p:nvPr>
            <p:ph idx="1" type="body"/>
          </p:nvPr>
        </p:nvSpPr>
        <p:spPr>
          <a:xfrm>
            <a:off x="198750" y="1333025"/>
            <a:ext cx="3564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 Set LKM for proc module to run at boot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2. Set up Cgroup to limit memory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3. Create systemd file to run Cgroup at boot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4. Apply Cgroup rules and restart systemctl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64" name="Google Shape;264;p34"/>
          <p:cNvPicPr preferRelativeResize="0"/>
          <p:nvPr/>
        </p:nvPicPr>
        <p:blipFill rotWithShape="1">
          <a:blip r:embed="rId3">
            <a:alphaModFix/>
          </a:blip>
          <a:srcRect b="53064" l="0" r="0" t="0"/>
          <a:stretch/>
        </p:blipFill>
        <p:spPr>
          <a:xfrm>
            <a:off x="4894350" y="1333025"/>
            <a:ext cx="4117324" cy="2113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34"/>
          <p:cNvPicPr preferRelativeResize="0"/>
          <p:nvPr/>
        </p:nvPicPr>
        <p:blipFill rotWithShape="1">
          <a:blip r:embed="rId3">
            <a:alphaModFix/>
          </a:blip>
          <a:srcRect b="0" l="0" r="0" t="69135"/>
          <a:stretch/>
        </p:blipFill>
        <p:spPr>
          <a:xfrm>
            <a:off x="4894350" y="3736025"/>
            <a:ext cx="4117324" cy="138972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6" name="Google Shape;266;p34"/>
          <p:cNvCxnSpPr/>
          <p:nvPr/>
        </p:nvCxnSpPr>
        <p:spPr>
          <a:xfrm>
            <a:off x="4399975" y="1136200"/>
            <a:ext cx="0" cy="3773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7" name="Google Shape;267;p34"/>
          <p:cNvCxnSpPr/>
          <p:nvPr/>
        </p:nvCxnSpPr>
        <p:spPr>
          <a:xfrm>
            <a:off x="6731325" y="3516950"/>
            <a:ext cx="0" cy="195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268" name="Google Shape;268;p34"/>
          <p:cNvSpPr txBox="1"/>
          <p:nvPr/>
        </p:nvSpPr>
        <p:spPr>
          <a:xfrm>
            <a:off x="5462225" y="950775"/>
            <a:ext cx="3264900" cy="2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setup_initial_running_env.sh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Usage</a:t>
            </a:r>
            <a:endParaRPr/>
          </a:p>
        </p:txBody>
      </p:sp>
      <p:sp>
        <p:nvSpPr>
          <p:cNvPr id="274" name="Google Shape;274;p35"/>
          <p:cNvSpPr txBox="1"/>
          <p:nvPr>
            <p:ph idx="1" type="body"/>
          </p:nvPr>
        </p:nvSpPr>
        <p:spPr>
          <a:xfrm>
            <a:off x="165200" y="11362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 Pass process PID and graceful shutdown path to LKM or edit file directly using the following format</a:t>
            </a:r>
            <a:endParaRPr/>
          </a:p>
          <a:p>
            <a:pPr indent="45720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echo “&lt;pid&gt; &lt;file path&gt; &lt;&lt; graceful_shutdown_list.txt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2. Execute user processes</a:t>
            </a:r>
            <a:endParaRPr/>
          </a:p>
          <a:p>
            <a:pPr indent="45720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cgexec -g memory:memlimit &lt;program&gt; &lt;args&gt;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Enhancements under way</a:t>
            </a:r>
            <a:endParaRPr/>
          </a:p>
        </p:txBody>
      </p:sp>
      <p:sp>
        <p:nvSpPr>
          <p:cNvPr id="280" name="Google Shape;280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Completion of full setup automation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Enhanced error checking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Benchmarking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81" name="Google Shape;28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33150" y="1146175"/>
            <a:ext cx="4572000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Work</a:t>
            </a:r>
            <a:endParaRPr/>
          </a:p>
        </p:txBody>
      </p:sp>
      <p:sp>
        <p:nvSpPr>
          <p:cNvPr id="287" name="Google Shape;287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More predictive algorithms for OOM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Implementation / demonstration across different embedded devices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Additional support for other kernel versions and OS distributions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Testing</a:t>
            </a:r>
            <a:endParaRPr/>
          </a:p>
        </p:txBody>
      </p:sp>
      <p:sp>
        <p:nvSpPr>
          <p:cNvPr id="293" name="Google Shape;293;p38"/>
          <p:cNvSpPr txBox="1"/>
          <p:nvPr>
            <p:ph idx="1" type="body"/>
          </p:nvPr>
        </p:nvSpPr>
        <p:spPr>
          <a:xfrm>
            <a:off x="198750" y="1333025"/>
            <a:ext cx="3564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Created OOM with large memory leaks.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Can run as the process with the graceful shutdown process, or another non-killable process.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cxnSp>
        <p:nvCxnSpPr>
          <p:cNvPr id="294" name="Google Shape;294;p38"/>
          <p:cNvCxnSpPr/>
          <p:nvPr/>
        </p:nvCxnSpPr>
        <p:spPr>
          <a:xfrm>
            <a:off x="4399975" y="1136200"/>
            <a:ext cx="0" cy="3773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5" name="Google Shape;295;p38"/>
          <p:cNvSpPr txBox="1"/>
          <p:nvPr/>
        </p:nvSpPr>
        <p:spPr>
          <a:xfrm>
            <a:off x="5462225" y="874575"/>
            <a:ext cx="3264900" cy="2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oom_condition_creator.c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296" name="Google Shape;296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95025" y="1262275"/>
            <a:ext cx="4337275" cy="3647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9"/>
          <p:cNvSpPr txBox="1"/>
          <p:nvPr>
            <p:ph type="title"/>
          </p:nvPr>
        </p:nvSpPr>
        <p:spPr>
          <a:xfrm>
            <a:off x="311700" y="14650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  <p:sp>
        <p:nvSpPr>
          <p:cNvPr id="302" name="Google Shape;302;p39"/>
          <p:cNvSpPr txBox="1"/>
          <p:nvPr>
            <p:ph type="title"/>
          </p:nvPr>
        </p:nvSpPr>
        <p:spPr>
          <a:xfrm>
            <a:off x="311700" y="4100025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3C78D8"/>
                </a:solidFill>
              </a:rPr>
              <a:t>https://github.com/siegfrkn/csci5573-project</a:t>
            </a:r>
            <a:endParaRPr sz="3000">
              <a:solidFill>
                <a:srgbClr val="3C78D8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0"/>
          <p:cNvSpPr txBox="1"/>
          <p:nvPr>
            <p:ph type="title"/>
          </p:nvPr>
        </p:nvSpPr>
        <p:spPr>
          <a:xfrm>
            <a:off x="311700" y="14650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following are extra or obsoleted slides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41"/>
          <p:cNvSpPr txBox="1"/>
          <p:nvPr>
            <p:ph type="title"/>
          </p:nvPr>
        </p:nvSpPr>
        <p:spPr>
          <a:xfrm>
            <a:off x="99475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Handling OOM Conditions -- Graceful failure</a:t>
            </a:r>
            <a:endParaRPr/>
          </a:p>
        </p:txBody>
      </p:sp>
      <p:sp>
        <p:nvSpPr>
          <p:cNvPr id="313" name="Google Shape;313;p4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Currently two options -- let OOM killer kill process or mark process as unkillable and hope system can kill other processes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 some situations , it may be better for a process to fail and execute a “graceful shutdown” procedure rather than get killed by OOM killer, or cause an unresponsive state.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Our project adds the ability to run a user space process before killing a process in response to an OOM condition.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15"/>
          <p:cNvPicPr preferRelativeResize="0"/>
          <p:nvPr/>
        </p:nvPicPr>
        <p:blipFill rotWithShape="1">
          <a:blip r:embed="rId3">
            <a:alphaModFix/>
          </a:blip>
          <a:srcRect b="0" l="0" r="40362" t="0"/>
          <a:stretch/>
        </p:blipFill>
        <p:spPr>
          <a:xfrm>
            <a:off x="6771525" y="256800"/>
            <a:ext cx="2110150" cy="265380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</a:t>
            </a:r>
            <a:r>
              <a:rPr lang="en"/>
              <a:t>OOM Killer</a:t>
            </a:r>
            <a:endParaRPr/>
          </a:p>
        </p:txBody>
      </p:sp>
      <p:sp>
        <p:nvSpPr>
          <p:cNvPr id="70" name="Google Shape;70;p15"/>
          <p:cNvSpPr txBox="1"/>
          <p:nvPr>
            <p:ph idx="1" type="body"/>
          </p:nvPr>
        </p:nvSpPr>
        <p:spPr>
          <a:xfrm>
            <a:off x="263175" y="1176750"/>
            <a:ext cx="6699600" cy="3416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Complicated score to decide which process is killed, but primarily based on size of memory usage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Adjusted OOM Score in proc fs allows user to make a process less likely (or impossible) to be killed by OOM killer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Can be set to -1000 which makes a process “unkillable” by the OOM Killer.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But what if all killable processes have been killed?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Deadlock, unresponsiveness, and system crash!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Spawning Processes </a:t>
            </a:r>
            <a:endParaRPr/>
          </a:p>
        </p:txBody>
      </p:sp>
      <p:pic>
        <p:nvPicPr>
          <p:cNvPr id="319" name="Google Shape;31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8797" y="962675"/>
            <a:ext cx="4818375" cy="394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Spawning Processes  cont’d</a:t>
            </a:r>
            <a:endParaRPr/>
          </a:p>
        </p:txBody>
      </p:sp>
      <p:sp>
        <p:nvSpPr>
          <p:cNvPr id="325" name="Google Shape;325;p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326" name="Google Shape;326;p43"/>
          <p:cNvGraphicFramePr/>
          <p:nvPr/>
        </p:nvGraphicFramePr>
        <p:xfrm>
          <a:off x="952500" y="1809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{A4566664-BF08-46F4-A0B5-5EB36F3B0B8A}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System Function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Process to Spawn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Data Logging 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Write data stream to file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Safety Critical 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Barebone Functionality 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Monitoring Equipment 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Raise Alarm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Predicting Out of Memory Condition</a:t>
            </a:r>
            <a:endParaRPr/>
          </a:p>
        </p:txBody>
      </p:sp>
      <p:sp>
        <p:nvSpPr>
          <p:cNvPr id="332" name="Google Shape;332;p4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Gather Statistics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OOM Scores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CPU Load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/proc/meminfo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Combination of Factors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Kickstart Pipeline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Minimise Data Loss 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Or Barebone Functionality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Graceful Shutdown</a:t>
            </a:r>
            <a:endParaRPr/>
          </a:p>
        </p:txBody>
      </p:sp>
      <p:pic>
        <p:nvPicPr>
          <p:cNvPr id="333" name="Google Shape;333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9850" y="1432975"/>
            <a:ext cx="4237650" cy="298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45"/>
          <p:cNvSpPr txBox="1"/>
          <p:nvPr>
            <p:ph type="title"/>
          </p:nvPr>
        </p:nvSpPr>
        <p:spPr>
          <a:xfrm>
            <a:off x="99475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Handling OOM Conditions -- Graceful failure</a:t>
            </a:r>
            <a:endParaRPr/>
          </a:p>
        </p:txBody>
      </p:sp>
      <p:sp>
        <p:nvSpPr>
          <p:cNvPr id="339" name="Google Shape;339;p4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Currently two options -- let OOM killer kill process or mark process as unkillable and hope system can kill other processes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 some situations , it may be better for a process to fail and execute a “graceful shutdown” procedure rather than get killed by OOM killer, or cause an unresponsive state.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Our project adds the ability to run a user space process before killing a process in response to an OOM condition.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Spawning Processes </a:t>
            </a:r>
            <a:endParaRPr/>
          </a:p>
        </p:txBody>
      </p:sp>
      <p:pic>
        <p:nvPicPr>
          <p:cNvPr id="345" name="Google Shape;345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8797" y="962675"/>
            <a:ext cx="4818375" cy="394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Spawning Processes  cont’d</a:t>
            </a:r>
            <a:endParaRPr/>
          </a:p>
        </p:txBody>
      </p:sp>
      <p:sp>
        <p:nvSpPr>
          <p:cNvPr id="351" name="Google Shape;351;p4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352" name="Google Shape;352;p47"/>
          <p:cNvGraphicFramePr/>
          <p:nvPr/>
        </p:nvGraphicFramePr>
        <p:xfrm>
          <a:off x="952500" y="1809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{A4566664-BF08-46F4-A0B5-5EB36F3B0B8A}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System Function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Process to Spawn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Data Logging 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Write data stream to file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Safety Critical 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Barebone Functionality 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Monitoring Equipment 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Raise Alarm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Predicting Out of Memory Condition</a:t>
            </a:r>
            <a:endParaRPr/>
          </a:p>
        </p:txBody>
      </p:sp>
      <p:sp>
        <p:nvSpPr>
          <p:cNvPr id="358" name="Google Shape;358;p4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Gather Statistics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OOM Scores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CPU Load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/proc/meminfo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Combination of Factors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Kickstart Pipeline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Minimise Data Loss 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Or Barebone Functionality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Graceful Shutdown</a:t>
            </a:r>
            <a:endParaRPr/>
          </a:p>
        </p:txBody>
      </p:sp>
      <p:pic>
        <p:nvPicPr>
          <p:cNvPr id="359" name="Google Shape;35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9850" y="1432975"/>
            <a:ext cx="4237650" cy="298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49"/>
          <p:cNvSpPr txBox="1"/>
          <p:nvPr>
            <p:ph type="title"/>
          </p:nvPr>
        </p:nvSpPr>
        <p:spPr>
          <a:xfrm>
            <a:off x="1602588" y="1830775"/>
            <a:ext cx="59388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</a:t>
            </a:r>
            <a:endParaRPr/>
          </a:p>
        </p:txBody>
      </p:sp>
      <p:sp>
        <p:nvSpPr>
          <p:cNvPr id="365" name="Google Shape;365;p49"/>
          <p:cNvSpPr txBox="1"/>
          <p:nvPr>
            <p:ph type="title"/>
          </p:nvPr>
        </p:nvSpPr>
        <p:spPr>
          <a:xfrm>
            <a:off x="1602588" y="2625225"/>
            <a:ext cx="59388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*delayed*</a:t>
            </a:r>
            <a:endParaRPr i="1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Graceful Shutdown</a:t>
            </a:r>
            <a:endParaRPr/>
          </a:p>
        </p:txBody>
      </p:sp>
      <p:pic>
        <p:nvPicPr>
          <p:cNvPr id="371" name="Google Shape;371;p50"/>
          <p:cNvPicPr preferRelativeResize="0"/>
          <p:nvPr/>
        </p:nvPicPr>
        <p:blipFill rotWithShape="1">
          <a:blip r:embed="rId3">
            <a:alphaModFix/>
          </a:blip>
          <a:srcRect b="78625" l="21339" r="50828" t="0"/>
          <a:stretch/>
        </p:blipFill>
        <p:spPr>
          <a:xfrm>
            <a:off x="2610875" y="1564275"/>
            <a:ext cx="3738349" cy="2687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Graceful Shutdown</a:t>
            </a:r>
            <a:endParaRPr/>
          </a:p>
        </p:txBody>
      </p:sp>
      <p:grpSp>
        <p:nvGrpSpPr>
          <p:cNvPr id="377" name="Google Shape;377;p51"/>
          <p:cNvGrpSpPr/>
          <p:nvPr/>
        </p:nvGrpSpPr>
        <p:grpSpPr>
          <a:xfrm>
            <a:off x="3856275" y="138350"/>
            <a:ext cx="4470550" cy="5005100"/>
            <a:chOff x="3856275" y="138350"/>
            <a:chExt cx="4470550" cy="5005100"/>
          </a:xfrm>
        </p:grpSpPr>
        <p:pic>
          <p:nvPicPr>
            <p:cNvPr id="378" name="Google Shape;378;p51"/>
            <p:cNvPicPr preferRelativeResize="0"/>
            <p:nvPr/>
          </p:nvPicPr>
          <p:blipFill rotWithShape="1">
            <a:blip r:embed="rId3">
              <a:alphaModFix/>
            </a:blip>
            <a:srcRect b="31220" l="30896" r="30650" t="19791"/>
            <a:stretch/>
          </p:blipFill>
          <p:spPr>
            <a:xfrm>
              <a:off x="3856275" y="138350"/>
              <a:ext cx="4088900" cy="4875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79" name="Google Shape;379;p51"/>
            <p:cNvSpPr/>
            <p:nvPr/>
          </p:nvSpPr>
          <p:spPr>
            <a:xfrm>
              <a:off x="7537525" y="4458850"/>
              <a:ext cx="789300" cy="6846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OOM Conditions Causes</a:t>
            </a:r>
            <a:endParaRPr/>
          </a:p>
        </p:txBody>
      </p:sp>
      <p:sp>
        <p:nvSpPr>
          <p:cNvPr id="76" name="Google Shape;76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Coding errors are the most common cause of memory leaks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Overcommit may cause OOM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Fundamental mismatch between hardware and task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**These events are *rare*, but consequences can be catastrophic**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Graceful Shutdown</a:t>
            </a:r>
            <a:endParaRPr/>
          </a:p>
        </p:txBody>
      </p:sp>
      <p:pic>
        <p:nvPicPr>
          <p:cNvPr id="385" name="Google Shape;385;p52"/>
          <p:cNvPicPr preferRelativeResize="0"/>
          <p:nvPr/>
        </p:nvPicPr>
        <p:blipFill rotWithShape="1">
          <a:blip r:embed="rId3">
            <a:alphaModFix/>
          </a:blip>
          <a:srcRect b="11885" l="29411" r="58488" t="67003"/>
          <a:stretch/>
        </p:blipFill>
        <p:spPr>
          <a:xfrm>
            <a:off x="311702" y="1265625"/>
            <a:ext cx="2029649" cy="33146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Graceful Shutdown</a:t>
            </a:r>
            <a:endParaRPr/>
          </a:p>
        </p:txBody>
      </p:sp>
      <p:pic>
        <p:nvPicPr>
          <p:cNvPr id="391" name="Google Shape;391;p53"/>
          <p:cNvPicPr preferRelativeResize="0"/>
          <p:nvPr/>
        </p:nvPicPr>
        <p:blipFill rotWithShape="1">
          <a:blip r:embed="rId3">
            <a:alphaModFix/>
          </a:blip>
          <a:srcRect b="13320" l="29412" r="21204" t="66350"/>
          <a:stretch/>
        </p:blipFill>
        <p:spPr>
          <a:xfrm>
            <a:off x="311700" y="1162850"/>
            <a:ext cx="8283998" cy="3191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Graceful Shutdown</a:t>
            </a:r>
            <a:endParaRPr/>
          </a:p>
        </p:txBody>
      </p:sp>
      <p:pic>
        <p:nvPicPr>
          <p:cNvPr id="397" name="Google Shape;397;p54"/>
          <p:cNvPicPr preferRelativeResize="0"/>
          <p:nvPr/>
        </p:nvPicPr>
        <p:blipFill rotWithShape="1">
          <a:blip r:embed="rId3">
            <a:alphaModFix/>
          </a:blip>
          <a:srcRect b="0" l="61069" r="0" t="54063"/>
          <a:stretch/>
        </p:blipFill>
        <p:spPr>
          <a:xfrm>
            <a:off x="3443525" y="152838"/>
            <a:ext cx="4380224" cy="4837825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p54"/>
          <p:cNvSpPr txBox="1"/>
          <p:nvPr/>
        </p:nvSpPr>
        <p:spPr>
          <a:xfrm>
            <a:off x="3946600" y="616400"/>
            <a:ext cx="1440000" cy="4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8F9FA"/>
                </a:highlight>
              </a:rPr>
              <a:t>GRACEFUL SHUTDOWN</a:t>
            </a:r>
            <a:endParaRPr/>
          </a:p>
        </p:txBody>
      </p:sp>
      <p:sp>
        <p:nvSpPr>
          <p:cNvPr id="399" name="Google Shape;399;p54"/>
          <p:cNvSpPr txBox="1"/>
          <p:nvPr/>
        </p:nvSpPr>
        <p:spPr>
          <a:xfrm>
            <a:off x="5481850" y="704300"/>
            <a:ext cx="919500" cy="2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8F9FA"/>
                </a:highlight>
              </a:rPr>
              <a:t>SIGTERM</a:t>
            </a:r>
            <a:endParaRPr/>
          </a:p>
        </p:txBody>
      </p:sp>
      <p:sp>
        <p:nvSpPr>
          <p:cNvPr id="400" name="Google Shape;400;p54"/>
          <p:cNvSpPr txBox="1"/>
          <p:nvPr/>
        </p:nvSpPr>
        <p:spPr>
          <a:xfrm>
            <a:off x="4595275" y="78625"/>
            <a:ext cx="1092900" cy="401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8F9FA"/>
                </a:highlight>
              </a:rPr>
              <a:t>ORIGINAL USER PROCESS</a:t>
            </a:r>
            <a:endParaRPr/>
          </a:p>
        </p:txBody>
      </p:sp>
      <p:cxnSp>
        <p:nvCxnSpPr>
          <p:cNvPr id="401" name="Google Shape;401;p54"/>
          <p:cNvCxnSpPr/>
          <p:nvPr/>
        </p:nvCxnSpPr>
        <p:spPr>
          <a:xfrm rot="10800000">
            <a:off x="4761925" y="480025"/>
            <a:ext cx="0" cy="208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02" name="Google Shape;402;p54"/>
          <p:cNvCxnSpPr/>
          <p:nvPr/>
        </p:nvCxnSpPr>
        <p:spPr>
          <a:xfrm rot="10800000">
            <a:off x="5481850" y="480025"/>
            <a:ext cx="0" cy="208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Graceful Shutdown - Method Pro / Con</a:t>
            </a:r>
            <a:endParaRPr/>
          </a:p>
        </p:txBody>
      </p:sp>
      <p:sp>
        <p:nvSpPr>
          <p:cNvPr id="408" name="Google Shape;408;p5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LKM / System Call Intercept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8761D"/>
                </a:solidFill>
              </a:rPr>
              <a:t>PRO</a:t>
            </a:r>
            <a:endParaRPr>
              <a:solidFill>
                <a:srgbClr val="38761D"/>
              </a:solidFill>
            </a:endParaRPr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Clr>
                <a:srgbClr val="38761D"/>
              </a:buClr>
              <a:buSzPts val="1400"/>
              <a:buChar char="●"/>
            </a:pPr>
            <a:r>
              <a:rPr lang="en">
                <a:solidFill>
                  <a:srgbClr val="38761D"/>
                </a:solidFill>
              </a:rPr>
              <a:t>Wraps existing functionality</a:t>
            </a:r>
            <a:endParaRPr>
              <a:solidFill>
                <a:srgbClr val="38761D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400"/>
              <a:buChar char="●"/>
            </a:pPr>
            <a:r>
              <a:rPr lang="en">
                <a:solidFill>
                  <a:srgbClr val="38761D"/>
                </a:solidFill>
              </a:rPr>
              <a:t>Speed (as compared to process)</a:t>
            </a:r>
            <a:endParaRPr>
              <a:solidFill>
                <a:srgbClr val="38761D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400"/>
              <a:buChar char="●"/>
            </a:pPr>
            <a:r>
              <a:rPr lang="en">
                <a:solidFill>
                  <a:srgbClr val="38761D"/>
                </a:solidFill>
              </a:rPr>
              <a:t>Can still invoke kernel process if needed</a:t>
            </a:r>
            <a:endParaRPr>
              <a:solidFill>
                <a:srgbClr val="38761D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400"/>
              <a:buChar char="●"/>
            </a:pPr>
            <a:r>
              <a:rPr lang="en">
                <a:solidFill>
                  <a:srgbClr val="38761D"/>
                </a:solidFill>
              </a:rPr>
              <a:t>Users do not need to rebuild kernel</a:t>
            </a:r>
            <a:endParaRPr>
              <a:solidFill>
                <a:srgbClr val="38761D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90000"/>
                </a:solidFill>
              </a:rPr>
              <a:t>CON</a:t>
            </a:r>
            <a:endParaRPr>
              <a:solidFill>
                <a:srgbClr val="990000"/>
              </a:solidFill>
            </a:endParaRPr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Clr>
                <a:srgbClr val="990000"/>
              </a:buClr>
              <a:buSzPts val="1400"/>
              <a:buChar char="●"/>
            </a:pPr>
            <a:r>
              <a:rPr lang="en">
                <a:solidFill>
                  <a:srgbClr val="990000"/>
                </a:solidFill>
              </a:rPr>
              <a:t>Complexity of newer kernel security</a:t>
            </a:r>
            <a:endParaRPr>
              <a:solidFill>
                <a:srgbClr val="99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ts val="1400"/>
              <a:buChar char="●"/>
            </a:pPr>
            <a:r>
              <a:rPr lang="en">
                <a:solidFill>
                  <a:srgbClr val="990000"/>
                </a:solidFill>
              </a:rPr>
              <a:t>Memory fragmentation</a:t>
            </a:r>
            <a:endParaRPr>
              <a:solidFill>
                <a:srgbClr val="99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ts val="1400"/>
              <a:buChar char="●"/>
            </a:pPr>
            <a:r>
              <a:rPr lang="en">
                <a:solidFill>
                  <a:srgbClr val="990000"/>
                </a:solidFill>
              </a:rPr>
              <a:t>Loaded late in boot cycle</a:t>
            </a:r>
            <a:endParaRPr>
              <a:solidFill>
                <a:srgbClr val="99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p5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Kernel Mode Process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8761D"/>
                </a:solidFill>
              </a:rPr>
              <a:t>PRO</a:t>
            </a:r>
            <a:endParaRPr>
              <a:solidFill>
                <a:srgbClr val="38761D"/>
              </a:solidFill>
            </a:endParaRPr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Clr>
                <a:srgbClr val="38761D"/>
              </a:buClr>
              <a:buSzPts val="1400"/>
              <a:buChar char="●"/>
            </a:pPr>
            <a:r>
              <a:rPr lang="en">
                <a:solidFill>
                  <a:srgbClr val="38761D"/>
                </a:solidFill>
              </a:rPr>
              <a:t>Premarked as “unkillable”</a:t>
            </a:r>
            <a:endParaRPr>
              <a:solidFill>
                <a:srgbClr val="38761D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400"/>
              <a:buChar char="●"/>
            </a:pPr>
            <a:r>
              <a:rPr lang="en">
                <a:solidFill>
                  <a:srgbClr val="38761D"/>
                </a:solidFill>
              </a:rPr>
              <a:t>Access to kernel level and user space info</a:t>
            </a:r>
            <a:endParaRPr>
              <a:solidFill>
                <a:srgbClr val="38761D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8761D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90000"/>
                </a:solidFill>
              </a:rPr>
              <a:t>CON</a:t>
            </a:r>
            <a:endParaRPr>
              <a:solidFill>
                <a:srgbClr val="990000"/>
              </a:solidFill>
            </a:endParaRPr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Clr>
                <a:srgbClr val="990000"/>
              </a:buClr>
              <a:buSzPts val="1400"/>
              <a:buChar char="●"/>
            </a:pPr>
            <a:r>
              <a:rPr lang="en">
                <a:solidFill>
                  <a:srgbClr val="990000"/>
                </a:solidFill>
              </a:rPr>
              <a:t>Slower to create / manage</a:t>
            </a:r>
            <a:endParaRPr>
              <a:solidFill>
                <a:srgbClr val="99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ts val="1400"/>
              <a:buChar char="●"/>
            </a:pPr>
            <a:r>
              <a:rPr lang="en">
                <a:solidFill>
                  <a:srgbClr val="990000"/>
                </a:solidFill>
              </a:rPr>
              <a:t>Likely slower than kernel execution</a:t>
            </a:r>
            <a:endParaRPr>
              <a:solidFill>
                <a:srgbClr val="990000"/>
              </a:solidFill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Graceful Shutdown - Potential Implementations</a:t>
            </a:r>
            <a:endParaRPr/>
          </a:p>
        </p:txBody>
      </p:sp>
      <p:grpSp>
        <p:nvGrpSpPr>
          <p:cNvPr id="415" name="Google Shape;415;p56"/>
          <p:cNvGrpSpPr/>
          <p:nvPr/>
        </p:nvGrpSpPr>
        <p:grpSpPr>
          <a:xfrm>
            <a:off x="27275" y="1180600"/>
            <a:ext cx="8440375" cy="3879688"/>
            <a:chOff x="27275" y="1180600"/>
            <a:chExt cx="8440375" cy="3879688"/>
          </a:xfrm>
        </p:grpSpPr>
        <p:grpSp>
          <p:nvGrpSpPr>
            <p:cNvPr id="416" name="Google Shape;416;p56"/>
            <p:cNvGrpSpPr/>
            <p:nvPr/>
          </p:nvGrpSpPr>
          <p:grpSpPr>
            <a:xfrm>
              <a:off x="838250" y="1684338"/>
              <a:ext cx="1806900" cy="1268175"/>
              <a:chOff x="751175" y="1513475"/>
              <a:chExt cx="1806900" cy="1268175"/>
            </a:xfrm>
          </p:grpSpPr>
          <p:sp>
            <p:nvSpPr>
              <p:cNvPr id="417" name="Google Shape;417;p56"/>
              <p:cNvSpPr/>
              <p:nvPr/>
            </p:nvSpPr>
            <p:spPr>
              <a:xfrm>
                <a:off x="827375" y="1791050"/>
                <a:ext cx="1730700" cy="990600"/>
              </a:xfrm>
              <a:prstGeom prst="frame">
                <a:avLst>
                  <a:gd fmla="val 12500" name="adj1"/>
                </a:avLst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8" name="Google Shape;418;p56"/>
              <p:cNvSpPr/>
              <p:nvPr/>
            </p:nvSpPr>
            <p:spPr>
              <a:xfrm>
                <a:off x="1126625" y="2106800"/>
                <a:ext cx="1132200" cy="3591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SIGTERM</a:t>
                </a:r>
                <a:endParaRPr/>
              </a:p>
            </p:txBody>
          </p:sp>
          <p:sp>
            <p:nvSpPr>
              <p:cNvPr id="419" name="Google Shape;419;p56"/>
              <p:cNvSpPr txBox="1"/>
              <p:nvPr/>
            </p:nvSpPr>
            <p:spPr>
              <a:xfrm>
                <a:off x="751175" y="1513475"/>
                <a:ext cx="593400" cy="217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LKM</a:t>
                </a:r>
                <a:endParaRPr/>
              </a:p>
            </p:txBody>
          </p:sp>
        </p:grpSp>
        <p:cxnSp>
          <p:nvCxnSpPr>
            <p:cNvPr id="420" name="Google Shape;420;p56"/>
            <p:cNvCxnSpPr/>
            <p:nvPr/>
          </p:nvCxnSpPr>
          <p:spPr>
            <a:xfrm>
              <a:off x="1741700" y="1238400"/>
              <a:ext cx="0" cy="713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421" name="Google Shape;421;p56"/>
            <p:cNvCxnSpPr>
              <a:stCxn id="417" idx="3"/>
              <a:endCxn id="422" idx="1"/>
            </p:cNvCxnSpPr>
            <p:nvPr/>
          </p:nvCxnSpPr>
          <p:spPr>
            <a:xfrm flipH="1" rot="10800000">
              <a:off x="2645150" y="2438313"/>
              <a:ext cx="2482200" cy="18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422" name="Google Shape;422;p56"/>
            <p:cNvSpPr/>
            <p:nvPr/>
          </p:nvSpPr>
          <p:spPr>
            <a:xfrm>
              <a:off x="5127250" y="1703500"/>
              <a:ext cx="555300" cy="14697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56"/>
            <p:cNvSpPr txBox="1"/>
            <p:nvPr/>
          </p:nvSpPr>
          <p:spPr>
            <a:xfrm>
              <a:off x="4749100" y="1180600"/>
              <a:ext cx="1311600" cy="52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Kernel Mode</a:t>
              </a:r>
              <a:endParaRPr sz="1000"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Process</a:t>
              </a:r>
              <a:endParaRPr sz="1000"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(if needed)</a:t>
              </a:r>
              <a:endParaRPr sz="1000"/>
            </a:p>
          </p:txBody>
        </p:sp>
        <p:grpSp>
          <p:nvGrpSpPr>
            <p:cNvPr id="424" name="Google Shape;424;p56"/>
            <p:cNvGrpSpPr/>
            <p:nvPr/>
          </p:nvGrpSpPr>
          <p:grpSpPr>
            <a:xfrm>
              <a:off x="1284654" y="3723288"/>
              <a:ext cx="2536200" cy="1337000"/>
              <a:chOff x="4909600" y="3570825"/>
              <a:chExt cx="2536200" cy="1337000"/>
            </a:xfrm>
          </p:grpSpPr>
          <p:sp>
            <p:nvSpPr>
              <p:cNvPr id="425" name="Google Shape;425;p56"/>
              <p:cNvSpPr/>
              <p:nvPr/>
            </p:nvSpPr>
            <p:spPr>
              <a:xfrm>
                <a:off x="4909600" y="3570825"/>
                <a:ext cx="990600" cy="783600"/>
              </a:xfrm>
              <a:prstGeom prst="diamond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700"/>
                  <a:t>Has user process been killed?</a:t>
                </a:r>
                <a:endParaRPr sz="700"/>
              </a:p>
            </p:txBody>
          </p:sp>
          <p:sp>
            <p:nvSpPr>
              <p:cNvPr id="426" name="Google Shape;426;p56"/>
              <p:cNvSpPr/>
              <p:nvPr/>
            </p:nvSpPr>
            <p:spPr>
              <a:xfrm>
                <a:off x="4985800" y="4641125"/>
                <a:ext cx="838200" cy="266700"/>
              </a:xfrm>
              <a:prstGeom prst="roundRect">
                <a:avLst>
                  <a:gd fmla="val 16667" name="adj"/>
                </a:avLst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DONE</a:t>
                </a:r>
                <a:endParaRPr/>
              </a:p>
            </p:txBody>
          </p:sp>
          <p:cxnSp>
            <p:nvCxnSpPr>
              <p:cNvPr id="427" name="Google Shape;427;p56"/>
              <p:cNvCxnSpPr>
                <a:stCxn id="425" idx="2"/>
                <a:endCxn id="426" idx="0"/>
              </p:cNvCxnSpPr>
              <p:nvPr/>
            </p:nvCxnSpPr>
            <p:spPr>
              <a:xfrm>
                <a:off x="5404900" y="4354425"/>
                <a:ext cx="0" cy="286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sp>
            <p:nvSpPr>
              <p:cNvPr id="428" name="Google Shape;428;p56"/>
              <p:cNvSpPr/>
              <p:nvPr/>
            </p:nvSpPr>
            <p:spPr>
              <a:xfrm>
                <a:off x="6520600" y="3829275"/>
                <a:ext cx="925200" cy="266700"/>
              </a:xfrm>
              <a:prstGeom prst="roundRect">
                <a:avLst>
                  <a:gd fmla="val 16667" name="adj"/>
                </a:avLst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SIGKILL</a:t>
                </a:r>
                <a:endParaRPr/>
              </a:p>
            </p:txBody>
          </p:sp>
          <p:cxnSp>
            <p:nvCxnSpPr>
              <p:cNvPr id="429" name="Google Shape;429;p56"/>
              <p:cNvCxnSpPr>
                <a:stCxn id="428" idx="2"/>
              </p:cNvCxnSpPr>
              <p:nvPr/>
            </p:nvCxnSpPr>
            <p:spPr>
              <a:xfrm>
                <a:off x="6983200" y="4095975"/>
                <a:ext cx="0" cy="686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30" name="Google Shape;430;p56"/>
              <p:cNvCxnSpPr>
                <a:endCxn id="426" idx="3"/>
              </p:cNvCxnSpPr>
              <p:nvPr/>
            </p:nvCxnSpPr>
            <p:spPr>
              <a:xfrm rot="10800000">
                <a:off x="5824000" y="4774475"/>
                <a:ext cx="1164300" cy="13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431" name="Google Shape;431;p56"/>
              <p:cNvCxnSpPr>
                <a:stCxn id="425" idx="3"/>
                <a:endCxn id="428" idx="1"/>
              </p:cNvCxnSpPr>
              <p:nvPr/>
            </p:nvCxnSpPr>
            <p:spPr>
              <a:xfrm>
                <a:off x="5900200" y="3962625"/>
                <a:ext cx="6204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</p:grpSp>
        <p:sp>
          <p:nvSpPr>
            <p:cNvPr id="432" name="Google Shape;432;p56"/>
            <p:cNvSpPr txBox="1"/>
            <p:nvPr/>
          </p:nvSpPr>
          <p:spPr>
            <a:xfrm>
              <a:off x="6449850" y="1932625"/>
              <a:ext cx="2017800" cy="171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" sz="900"/>
                <a:t>Assumptions:</a:t>
              </a:r>
              <a:endParaRPr i="1" sz="900"/>
            </a:p>
            <a:p>
              <a:pPr indent="-285750" lvl="0" marL="457200" rtl="0" algn="l">
                <a:spcBef>
                  <a:spcPts val="0"/>
                </a:spcBef>
                <a:spcAft>
                  <a:spcPts val="0"/>
                </a:spcAft>
                <a:buSzPts val="900"/>
                <a:buAutoNum type="arabicPeriod"/>
              </a:pPr>
              <a:r>
                <a:rPr i="1" lang="en" sz="900"/>
                <a:t>Preallocate memory for process</a:t>
              </a:r>
              <a:endParaRPr i="1" sz="900"/>
            </a:p>
            <a:p>
              <a:pPr indent="-285750" lvl="0" marL="457200" rtl="0" algn="l">
                <a:spcBef>
                  <a:spcPts val="0"/>
                </a:spcBef>
                <a:spcAft>
                  <a:spcPts val="0"/>
                </a:spcAft>
                <a:buSzPts val="900"/>
                <a:buAutoNum type="arabicPeriod"/>
              </a:pPr>
              <a:r>
                <a:rPr i="1" lang="en" sz="900"/>
                <a:t>We have pre-empted early enough to complete this</a:t>
              </a:r>
              <a:endParaRPr i="1" sz="900"/>
            </a:p>
          </p:txBody>
        </p:sp>
        <p:sp>
          <p:nvSpPr>
            <p:cNvPr id="433" name="Google Shape;433;p56"/>
            <p:cNvSpPr txBox="1"/>
            <p:nvPr/>
          </p:nvSpPr>
          <p:spPr>
            <a:xfrm>
              <a:off x="27275" y="2065325"/>
              <a:ext cx="8871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/>
                <a:t>Move hardware</a:t>
              </a:r>
              <a:endParaRPr sz="800"/>
            </a:p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/>
                <a:t>Raise alarms</a:t>
              </a:r>
              <a:endParaRPr sz="800"/>
            </a:p>
          </p:txBody>
        </p:sp>
        <p:grpSp>
          <p:nvGrpSpPr>
            <p:cNvPr id="434" name="Google Shape;434;p56"/>
            <p:cNvGrpSpPr/>
            <p:nvPr/>
          </p:nvGrpSpPr>
          <p:grpSpPr>
            <a:xfrm>
              <a:off x="4909600" y="3173200"/>
              <a:ext cx="2536200" cy="1887025"/>
              <a:chOff x="4909600" y="3020800"/>
              <a:chExt cx="2536200" cy="1887025"/>
            </a:xfrm>
          </p:grpSpPr>
          <p:sp>
            <p:nvSpPr>
              <p:cNvPr id="435" name="Google Shape;435;p56"/>
              <p:cNvSpPr/>
              <p:nvPr/>
            </p:nvSpPr>
            <p:spPr>
              <a:xfrm>
                <a:off x="4909600" y="3570825"/>
                <a:ext cx="990600" cy="783600"/>
              </a:xfrm>
              <a:prstGeom prst="diamond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700"/>
                  <a:t>Has user process been killed?</a:t>
                </a:r>
                <a:endParaRPr sz="700"/>
              </a:p>
            </p:txBody>
          </p:sp>
          <p:cxnSp>
            <p:nvCxnSpPr>
              <p:cNvPr id="436" name="Google Shape;436;p56"/>
              <p:cNvCxnSpPr>
                <a:stCxn id="422" idx="2"/>
                <a:endCxn id="435" idx="0"/>
              </p:cNvCxnSpPr>
              <p:nvPr/>
            </p:nvCxnSpPr>
            <p:spPr>
              <a:xfrm>
                <a:off x="5404900" y="3020800"/>
                <a:ext cx="0" cy="549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sp>
            <p:nvSpPr>
              <p:cNvPr id="437" name="Google Shape;437;p56"/>
              <p:cNvSpPr/>
              <p:nvPr/>
            </p:nvSpPr>
            <p:spPr>
              <a:xfrm>
                <a:off x="4985800" y="4641125"/>
                <a:ext cx="838200" cy="266700"/>
              </a:xfrm>
              <a:prstGeom prst="roundRect">
                <a:avLst>
                  <a:gd fmla="val 16667" name="adj"/>
                </a:avLst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DONE</a:t>
                </a:r>
                <a:endParaRPr/>
              </a:p>
            </p:txBody>
          </p:sp>
          <p:cxnSp>
            <p:nvCxnSpPr>
              <p:cNvPr id="438" name="Google Shape;438;p56"/>
              <p:cNvCxnSpPr>
                <a:stCxn id="435" idx="2"/>
                <a:endCxn id="437" idx="0"/>
              </p:cNvCxnSpPr>
              <p:nvPr/>
            </p:nvCxnSpPr>
            <p:spPr>
              <a:xfrm>
                <a:off x="5404900" y="4354425"/>
                <a:ext cx="0" cy="286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sp>
            <p:nvSpPr>
              <p:cNvPr id="439" name="Google Shape;439;p56"/>
              <p:cNvSpPr/>
              <p:nvPr/>
            </p:nvSpPr>
            <p:spPr>
              <a:xfrm>
                <a:off x="6520600" y="3829275"/>
                <a:ext cx="925200" cy="266700"/>
              </a:xfrm>
              <a:prstGeom prst="roundRect">
                <a:avLst>
                  <a:gd fmla="val 16667" name="adj"/>
                </a:avLst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SIGKILL</a:t>
                </a:r>
                <a:endParaRPr/>
              </a:p>
            </p:txBody>
          </p:sp>
          <p:cxnSp>
            <p:nvCxnSpPr>
              <p:cNvPr id="440" name="Google Shape;440;p56"/>
              <p:cNvCxnSpPr>
                <a:stCxn id="439" idx="2"/>
              </p:cNvCxnSpPr>
              <p:nvPr/>
            </p:nvCxnSpPr>
            <p:spPr>
              <a:xfrm>
                <a:off x="6983200" y="4095975"/>
                <a:ext cx="0" cy="686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41" name="Google Shape;441;p56"/>
              <p:cNvCxnSpPr>
                <a:endCxn id="437" idx="3"/>
              </p:cNvCxnSpPr>
              <p:nvPr/>
            </p:nvCxnSpPr>
            <p:spPr>
              <a:xfrm rot="10800000">
                <a:off x="5824000" y="4774475"/>
                <a:ext cx="1164600" cy="13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442" name="Google Shape;442;p56"/>
              <p:cNvCxnSpPr>
                <a:stCxn id="435" idx="3"/>
                <a:endCxn id="439" idx="1"/>
              </p:cNvCxnSpPr>
              <p:nvPr/>
            </p:nvCxnSpPr>
            <p:spPr>
              <a:xfrm>
                <a:off x="5900200" y="3962625"/>
                <a:ext cx="6204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</p:grpSp>
        <p:cxnSp>
          <p:nvCxnSpPr>
            <p:cNvPr id="443" name="Google Shape;443;p56"/>
            <p:cNvCxnSpPr>
              <a:stCxn id="417" idx="2"/>
              <a:endCxn id="425" idx="0"/>
            </p:cNvCxnSpPr>
            <p:nvPr/>
          </p:nvCxnSpPr>
          <p:spPr>
            <a:xfrm>
              <a:off x="1779800" y="2952513"/>
              <a:ext cx="300" cy="770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444" name="Google Shape;444;p56"/>
            <p:cNvSpPr txBox="1"/>
            <p:nvPr/>
          </p:nvSpPr>
          <p:spPr>
            <a:xfrm>
              <a:off x="3287550" y="2270018"/>
              <a:ext cx="609600" cy="2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" sz="800"/>
                <a:t>o</a:t>
              </a:r>
              <a:r>
                <a:rPr i="1" lang="en" sz="800"/>
                <a:t>ption 1</a:t>
              </a:r>
              <a:endParaRPr i="1" sz="800"/>
            </a:p>
          </p:txBody>
        </p:sp>
        <p:sp>
          <p:nvSpPr>
            <p:cNvPr id="445" name="Google Shape;445;p56"/>
            <p:cNvSpPr txBox="1"/>
            <p:nvPr/>
          </p:nvSpPr>
          <p:spPr>
            <a:xfrm>
              <a:off x="1703600" y="3140875"/>
              <a:ext cx="609600" cy="2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" sz="800"/>
                <a:t>option 2</a:t>
              </a:r>
              <a:endParaRPr i="1" sz="800"/>
            </a:p>
          </p:txBody>
        </p:sp>
        <p:sp>
          <p:nvSpPr>
            <p:cNvPr id="446" name="Google Shape;446;p56"/>
            <p:cNvSpPr txBox="1"/>
            <p:nvPr/>
          </p:nvSpPr>
          <p:spPr>
            <a:xfrm>
              <a:off x="2247950" y="3954025"/>
              <a:ext cx="609600" cy="2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/>
                <a:t>NO</a:t>
              </a:r>
              <a:endParaRPr sz="800"/>
            </a:p>
          </p:txBody>
        </p:sp>
        <p:sp>
          <p:nvSpPr>
            <p:cNvPr id="447" name="Google Shape;447;p56"/>
            <p:cNvSpPr txBox="1"/>
            <p:nvPr/>
          </p:nvSpPr>
          <p:spPr>
            <a:xfrm>
              <a:off x="1703600" y="4492875"/>
              <a:ext cx="609600" cy="2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/>
                <a:t>YES</a:t>
              </a:r>
              <a:endParaRPr sz="800"/>
            </a:p>
          </p:txBody>
        </p:sp>
        <p:sp>
          <p:nvSpPr>
            <p:cNvPr id="448" name="Google Shape;448;p56"/>
            <p:cNvSpPr txBox="1"/>
            <p:nvPr/>
          </p:nvSpPr>
          <p:spPr>
            <a:xfrm>
              <a:off x="5818475" y="3954025"/>
              <a:ext cx="609600" cy="2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/>
                <a:t>NO</a:t>
              </a:r>
              <a:endParaRPr sz="800"/>
            </a:p>
          </p:txBody>
        </p:sp>
        <p:sp>
          <p:nvSpPr>
            <p:cNvPr id="449" name="Google Shape;449;p56"/>
            <p:cNvSpPr txBox="1"/>
            <p:nvPr/>
          </p:nvSpPr>
          <p:spPr>
            <a:xfrm>
              <a:off x="5323096" y="4492875"/>
              <a:ext cx="609600" cy="2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/>
                <a:t>YES</a:t>
              </a:r>
              <a:endParaRPr sz="800"/>
            </a:p>
          </p:txBody>
        </p:sp>
      </p:grp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Embedded Systems</a:t>
            </a:r>
            <a:endParaRPr/>
          </a:p>
        </p:txBody>
      </p:sp>
      <p:sp>
        <p:nvSpPr>
          <p:cNvPr id="455" name="Google Shape;455;p57"/>
          <p:cNvSpPr txBox="1"/>
          <p:nvPr>
            <p:ph idx="1" type="body"/>
          </p:nvPr>
        </p:nvSpPr>
        <p:spPr>
          <a:xfrm>
            <a:off x="311700" y="1152475"/>
            <a:ext cx="4166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Combo of hardware and software with specific purpose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May be very simple or relatively complex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Some run variants of linux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Examples: remote sensors, medical devices, self driving car radar or gps, elevator control units, etc..</a:t>
            </a:r>
            <a:endParaRPr/>
          </a:p>
        </p:txBody>
      </p:sp>
      <p:pic>
        <p:nvPicPr>
          <p:cNvPr id="456" name="Google Shape;456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8524" y="1228013"/>
            <a:ext cx="4353774" cy="32653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Memory, OOM, and Embedded Systems</a:t>
            </a:r>
            <a:endParaRPr/>
          </a:p>
        </p:txBody>
      </p:sp>
      <p:sp>
        <p:nvSpPr>
          <p:cNvPr id="462" name="Google Shape;462;p5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OOM conditions are less likely on embedded systems as workload is relatively well known and consistent. However…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Overcommit may cause OOM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Coding errors may cause memory leaks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Fundamental mismatch between hardware and task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Target</a:t>
            </a:r>
            <a:r>
              <a:rPr lang="en"/>
              <a:t> Systems</a:t>
            </a:r>
            <a:endParaRPr/>
          </a:p>
        </p:txBody>
      </p:sp>
      <p:sp>
        <p:nvSpPr>
          <p:cNvPr id="82" name="Google Shape;82;p17"/>
          <p:cNvSpPr txBox="1"/>
          <p:nvPr>
            <p:ph idx="1" type="body"/>
          </p:nvPr>
        </p:nvSpPr>
        <p:spPr>
          <a:xfrm>
            <a:off x="206875" y="1076275"/>
            <a:ext cx="5642700" cy="385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Embedded systems or safety critical systems. Ex: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Medical Devices -- shut down and notify user of failure.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Self Driving Car Radar -- gently apply brakes and notify user to take over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Processes that would lose data if killed. Ex: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Transmit data from a remote sensor.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Training neural networks: save network before shutting down.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Logging. Ex: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Save extra information to debug out of memory conditions.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Can expose APIs while maintaining device safety</a:t>
            </a:r>
            <a:endParaRPr/>
          </a:p>
        </p:txBody>
      </p:sp>
      <p:pic>
        <p:nvPicPr>
          <p:cNvPr id="83" name="Google Shape;8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45700" y="0"/>
            <a:ext cx="2686602" cy="2014952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89850" y="1747800"/>
            <a:ext cx="2589825" cy="1402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38344" y="2921700"/>
            <a:ext cx="2405650" cy="131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49575" y="4027175"/>
            <a:ext cx="1990524" cy="1116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 Fulfillment </a:t>
            </a:r>
            <a:endParaRPr/>
          </a:p>
        </p:txBody>
      </p:sp>
      <p:sp>
        <p:nvSpPr>
          <p:cNvPr id="92" name="Google Shape;92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Graceful shutdown </a:t>
            </a:r>
            <a:r>
              <a:rPr lang="en"/>
              <a:t>processes</a:t>
            </a:r>
            <a:r>
              <a:rPr lang="en"/>
              <a:t> need to run reliably.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Graceful shutdown processes should not trigger additional OOM conditions or be killed.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The user should have a way to mark a running process as having a graceful shutdown procedure.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Graceful shutdown processes should not run in kernel mode. These processes are written by an end user, so should run in user space.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**Not limited to embedded devices, will work with any 5.4 kernel dist.**</a:t>
            </a:r>
            <a:endParaRPr/>
          </a:p>
        </p:txBody>
      </p:sp>
      <p:pic>
        <p:nvPicPr>
          <p:cNvPr id="93" name="Google Shape;9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90223" y="3103225"/>
            <a:ext cx="250525" cy="24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20148" y="2520850"/>
            <a:ext cx="250525" cy="24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1448" y="1860000"/>
            <a:ext cx="250525" cy="24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57323" y="1249075"/>
            <a:ext cx="250525" cy="24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9"/>
          <p:cNvSpPr txBox="1"/>
          <p:nvPr>
            <p:ph type="title"/>
          </p:nvPr>
        </p:nvSpPr>
        <p:spPr>
          <a:xfrm>
            <a:off x="1602613" y="382600"/>
            <a:ext cx="59388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High-Level Overview of Functionality</a:t>
            </a:r>
            <a:endParaRPr/>
          </a:p>
        </p:txBody>
      </p:sp>
      <p:pic>
        <p:nvPicPr>
          <p:cNvPr id="102" name="Google Shape;10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6063" y="1631300"/>
            <a:ext cx="5051887" cy="3367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Graceful Shutdown</a:t>
            </a:r>
            <a:endParaRPr/>
          </a:p>
        </p:txBody>
      </p:sp>
      <p:sp>
        <p:nvSpPr>
          <p:cNvPr id="108" name="Google Shape;108;p20"/>
          <p:cNvSpPr/>
          <p:nvPr/>
        </p:nvSpPr>
        <p:spPr>
          <a:xfrm>
            <a:off x="2042825" y="3420495"/>
            <a:ext cx="5224800" cy="1267800"/>
          </a:xfrm>
          <a:prstGeom prst="rect">
            <a:avLst/>
          </a:prstGeom>
          <a:solidFill>
            <a:srgbClr val="8E7CC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Kernel compiled with custom OOM killer and all tools needed</a:t>
            </a:r>
            <a:endParaRPr/>
          </a:p>
        </p:txBody>
      </p:sp>
      <p:sp>
        <p:nvSpPr>
          <p:cNvPr id="109" name="Google Shape;109;p20"/>
          <p:cNvSpPr/>
          <p:nvPr/>
        </p:nvSpPr>
        <p:spPr>
          <a:xfrm>
            <a:off x="2042825" y="2774123"/>
            <a:ext cx="5224800" cy="441900"/>
          </a:xfrm>
          <a:prstGeom prst="rect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LKM to create custom /proc/graceful_shutdown directory</a:t>
            </a:r>
            <a:endParaRPr/>
          </a:p>
        </p:txBody>
      </p:sp>
      <p:sp>
        <p:nvSpPr>
          <p:cNvPr id="110" name="Google Shape;110;p20"/>
          <p:cNvSpPr/>
          <p:nvPr/>
        </p:nvSpPr>
        <p:spPr>
          <a:xfrm>
            <a:off x="2042825" y="1441025"/>
            <a:ext cx="1570800" cy="1128600"/>
          </a:xfrm>
          <a:prstGeom prst="rect">
            <a:avLst/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Cgroup for graceful shutdown process</a:t>
            </a:r>
            <a:endParaRPr/>
          </a:p>
        </p:txBody>
      </p:sp>
      <p:sp>
        <p:nvSpPr>
          <p:cNvPr id="111" name="Google Shape;111;p20"/>
          <p:cNvSpPr/>
          <p:nvPr/>
        </p:nvSpPr>
        <p:spPr>
          <a:xfrm>
            <a:off x="3680075" y="1441025"/>
            <a:ext cx="3587700" cy="1128600"/>
          </a:xfrm>
          <a:prstGeom prst="rect">
            <a:avLst/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Cgroup for all other user processes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1: OOM Killer Invoked</a:t>
            </a:r>
            <a:endParaRPr/>
          </a:p>
        </p:txBody>
      </p:sp>
      <p:sp>
        <p:nvSpPr>
          <p:cNvPr id="117" name="Google Shape;117;p21"/>
          <p:cNvSpPr/>
          <p:nvPr/>
        </p:nvSpPr>
        <p:spPr>
          <a:xfrm>
            <a:off x="2042825" y="3420495"/>
            <a:ext cx="5224800" cy="1267800"/>
          </a:xfrm>
          <a:prstGeom prst="rect">
            <a:avLst/>
          </a:prstGeom>
          <a:solidFill>
            <a:srgbClr val="8E7CC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Kernel compiled with custom OOM killer and all tools needed</a:t>
            </a:r>
            <a:endParaRPr/>
          </a:p>
        </p:txBody>
      </p:sp>
      <p:sp>
        <p:nvSpPr>
          <p:cNvPr id="118" name="Google Shape;118;p21"/>
          <p:cNvSpPr/>
          <p:nvPr/>
        </p:nvSpPr>
        <p:spPr>
          <a:xfrm>
            <a:off x="2042825" y="2774123"/>
            <a:ext cx="5224800" cy="441900"/>
          </a:xfrm>
          <a:prstGeom prst="rect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LKM to create custom /proc/graceful_shutdown directory</a:t>
            </a:r>
            <a:endParaRPr/>
          </a:p>
        </p:txBody>
      </p:sp>
      <p:sp>
        <p:nvSpPr>
          <p:cNvPr id="119" name="Google Shape;119;p21"/>
          <p:cNvSpPr/>
          <p:nvPr/>
        </p:nvSpPr>
        <p:spPr>
          <a:xfrm>
            <a:off x="2042825" y="1441025"/>
            <a:ext cx="1570800" cy="1128600"/>
          </a:xfrm>
          <a:prstGeom prst="rect">
            <a:avLst/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Remaining processes including graceful shutdown</a:t>
            </a:r>
            <a:endParaRPr/>
          </a:p>
        </p:txBody>
      </p:sp>
      <p:sp>
        <p:nvSpPr>
          <p:cNvPr id="120" name="Google Shape;120;p21"/>
          <p:cNvSpPr/>
          <p:nvPr/>
        </p:nvSpPr>
        <p:spPr>
          <a:xfrm>
            <a:off x="3680075" y="1441025"/>
            <a:ext cx="3587700" cy="1128600"/>
          </a:xfrm>
          <a:prstGeom prst="rect">
            <a:avLst/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Cgroup for all other user processes</a:t>
            </a:r>
            <a:endParaRPr/>
          </a:p>
        </p:txBody>
      </p:sp>
      <p:sp>
        <p:nvSpPr>
          <p:cNvPr id="121" name="Google Shape;121;p21"/>
          <p:cNvSpPr/>
          <p:nvPr/>
        </p:nvSpPr>
        <p:spPr>
          <a:xfrm>
            <a:off x="3680075" y="1441050"/>
            <a:ext cx="3180600" cy="1128600"/>
          </a:xfrm>
          <a:prstGeom prst="rect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Memory constrained </a:t>
            </a:r>
            <a:r>
              <a:rPr lang="en"/>
              <a:t>Cgroup for all user processes</a:t>
            </a:r>
            <a:endParaRPr/>
          </a:p>
        </p:txBody>
      </p:sp>
      <p:cxnSp>
        <p:nvCxnSpPr>
          <p:cNvPr id="122" name="Google Shape;122;p21"/>
          <p:cNvCxnSpPr>
            <a:stCxn id="121" idx="3"/>
            <a:endCxn id="120" idx="3"/>
          </p:cNvCxnSpPr>
          <p:nvPr/>
        </p:nvCxnSpPr>
        <p:spPr>
          <a:xfrm>
            <a:off x="6860675" y="2005350"/>
            <a:ext cx="4071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3" name="Google Shape;123;p21"/>
          <p:cNvCxnSpPr>
            <a:stCxn id="120" idx="3"/>
            <a:endCxn id="117" idx="3"/>
          </p:cNvCxnSpPr>
          <p:nvPr/>
        </p:nvCxnSpPr>
        <p:spPr>
          <a:xfrm>
            <a:off x="7267775" y="2005325"/>
            <a:ext cx="600" cy="2049000"/>
          </a:xfrm>
          <a:prstGeom prst="curvedConnector3">
            <a:avLst>
              <a:gd fmla="val 39687500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4" name="Google Shape;124;p21"/>
          <p:cNvSpPr txBox="1"/>
          <p:nvPr/>
        </p:nvSpPr>
        <p:spPr>
          <a:xfrm>
            <a:off x="7552550" y="2641075"/>
            <a:ext cx="11637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OOM Killer Invoked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